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325" r:id="rId2"/>
    <p:sldId id="257" r:id="rId3"/>
    <p:sldId id="269" r:id="rId4"/>
    <p:sldId id="271" r:id="rId5"/>
    <p:sldId id="322" r:id="rId6"/>
    <p:sldId id="318" r:id="rId7"/>
    <p:sldId id="275" r:id="rId8"/>
    <p:sldId id="272" r:id="rId9"/>
    <p:sldId id="286" r:id="rId10"/>
    <p:sldId id="302" r:id="rId11"/>
    <p:sldId id="305" r:id="rId12"/>
    <p:sldId id="306" r:id="rId13"/>
    <p:sldId id="308" r:id="rId14"/>
    <p:sldId id="310" r:id="rId15"/>
    <p:sldId id="312" r:id="rId16"/>
    <p:sldId id="314" r:id="rId17"/>
    <p:sldId id="315" r:id="rId18"/>
    <p:sldId id="323" r:id="rId19"/>
    <p:sldId id="317" r:id="rId20"/>
    <p:sldId id="316" r:id="rId21"/>
    <p:sldId id="326" r:id="rId22"/>
    <p:sldId id="320" r:id="rId23"/>
    <p:sldId id="319" r:id="rId24"/>
    <p:sldId id="321" r:id="rId25"/>
    <p:sldId id="324" r:id="rId26"/>
    <p:sldId id="274" r:id="rId27"/>
    <p:sldId id="27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4F1DE"/>
    <a:srgbClr val="B71E42"/>
    <a:srgbClr val="FAF9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5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>
            <a:off x="0" y="1736725"/>
            <a:ext cx="12192000" cy="3749040"/>
          </a:xfrm>
          <a:custGeom>
            <a:avLst/>
            <a:gdLst>
              <a:gd name="connsiteX0" fmla="*/ 0 w 12192000"/>
              <a:gd name="connsiteY0" fmla="*/ 0 h 3384552"/>
              <a:gd name="connsiteX1" fmla="*/ 5221304 w 12192000"/>
              <a:gd name="connsiteY1" fmla="*/ 0 h 3384552"/>
              <a:gd name="connsiteX2" fmla="*/ 5237005 w 12192000"/>
              <a:gd name="connsiteY2" fmla="*/ 155754 h 3384552"/>
              <a:gd name="connsiteX3" fmla="*/ 6096000 w 12192000"/>
              <a:gd name="connsiteY3" fmla="*/ 855855 h 3384552"/>
              <a:gd name="connsiteX4" fmla="*/ 6954996 w 12192000"/>
              <a:gd name="connsiteY4" fmla="*/ 155754 h 3384552"/>
              <a:gd name="connsiteX5" fmla="*/ 6970697 w 12192000"/>
              <a:gd name="connsiteY5" fmla="*/ 0 h 3384552"/>
              <a:gd name="connsiteX6" fmla="*/ 12192000 w 12192000"/>
              <a:gd name="connsiteY6" fmla="*/ 0 h 3384552"/>
              <a:gd name="connsiteX7" fmla="*/ 12192000 w 12192000"/>
              <a:gd name="connsiteY7" fmla="*/ 3384552 h 3384552"/>
              <a:gd name="connsiteX8" fmla="*/ 0 w 12192000"/>
              <a:gd name="connsiteY8" fmla="*/ 3384552 h 338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384552">
                <a:moveTo>
                  <a:pt x="0" y="0"/>
                </a:moveTo>
                <a:lnTo>
                  <a:pt x="5221304" y="0"/>
                </a:lnTo>
                <a:lnTo>
                  <a:pt x="5237005" y="155754"/>
                </a:lnTo>
                <a:cubicBezTo>
                  <a:pt x="5318764" y="555301"/>
                  <a:pt x="5672283" y="855855"/>
                  <a:pt x="6096000" y="855855"/>
                </a:cubicBezTo>
                <a:cubicBezTo>
                  <a:pt x="6519717" y="855855"/>
                  <a:pt x="6873236" y="555301"/>
                  <a:pt x="6954996" y="155754"/>
                </a:cubicBezTo>
                <a:lnTo>
                  <a:pt x="6970697" y="0"/>
                </a:lnTo>
                <a:lnTo>
                  <a:pt x="12192000" y="0"/>
                </a:lnTo>
                <a:lnTo>
                  <a:pt x="12192000" y="3384552"/>
                </a:lnTo>
                <a:lnTo>
                  <a:pt x="0" y="338455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23" y="936750"/>
            <a:ext cx="1862553" cy="1753617"/>
          </a:xfrm>
          <a:prstGeom prst="rect">
            <a:avLst/>
          </a:prstGeom>
          <a:noFill/>
        </p:spPr>
      </p:pic>
      <p:sp>
        <p:nvSpPr>
          <p:cNvPr id="90" name="laboratory-microscope_78524"/>
          <p:cNvSpPr>
            <a:spLocks noChangeAspect="1"/>
          </p:cNvSpPr>
          <p:nvPr userDrawn="1"/>
        </p:nvSpPr>
        <p:spPr bwMode="auto">
          <a:xfrm>
            <a:off x="5935682" y="4728410"/>
            <a:ext cx="365086" cy="477646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88862 h 440259"/>
              <a:gd name="T57" fmla="*/ 88862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88862 h 440259"/>
              <a:gd name="T63" fmla="*/ 88862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86" h="5092">
                <a:moveTo>
                  <a:pt x="3542" y="4509"/>
                </a:moveTo>
                <a:lnTo>
                  <a:pt x="3260" y="4509"/>
                </a:lnTo>
                <a:lnTo>
                  <a:pt x="3181" y="2195"/>
                </a:lnTo>
                <a:cubicBezTo>
                  <a:pt x="3180" y="1744"/>
                  <a:pt x="2970" y="1596"/>
                  <a:pt x="2891" y="1540"/>
                </a:cubicBezTo>
                <a:cubicBezTo>
                  <a:pt x="2888" y="1538"/>
                  <a:pt x="2579" y="1327"/>
                  <a:pt x="2579" y="1327"/>
                </a:cubicBezTo>
                <a:lnTo>
                  <a:pt x="2641" y="1222"/>
                </a:lnTo>
                <a:cubicBezTo>
                  <a:pt x="2669" y="1174"/>
                  <a:pt x="2653" y="1113"/>
                  <a:pt x="2606" y="1085"/>
                </a:cubicBezTo>
                <a:lnTo>
                  <a:pt x="2547" y="1050"/>
                </a:lnTo>
                <a:lnTo>
                  <a:pt x="2700" y="790"/>
                </a:lnTo>
                <a:lnTo>
                  <a:pt x="2789" y="842"/>
                </a:lnTo>
                <a:cubicBezTo>
                  <a:pt x="2804" y="851"/>
                  <a:pt x="2822" y="856"/>
                  <a:pt x="2839" y="856"/>
                </a:cubicBezTo>
                <a:cubicBezTo>
                  <a:pt x="2848" y="856"/>
                  <a:pt x="2856" y="855"/>
                  <a:pt x="2865" y="853"/>
                </a:cubicBezTo>
                <a:cubicBezTo>
                  <a:pt x="2890" y="846"/>
                  <a:pt x="2912" y="829"/>
                  <a:pt x="2926" y="806"/>
                </a:cubicBezTo>
                <a:lnTo>
                  <a:pt x="3073" y="556"/>
                </a:lnTo>
                <a:cubicBezTo>
                  <a:pt x="3101" y="508"/>
                  <a:pt x="3085" y="447"/>
                  <a:pt x="3038" y="419"/>
                </a:cubicBezTo>
                <a:lnTo>
                  <a:pt x="2354" y="17"/>
                </a:lnTo>
                <a:cubicBezTo>
                  <a:pt x="2331" y="3"/>
                  <a:pt x="2304" y="0"/>
                  <a:pt x="2279" y="6"/>
                </a:cubicBezTo>
                <a:cubicBezTo>
                  <a:pt x="2253" y="13"/>
                  <a:pt x="2231" y="29"/>
                  <a:pt x="2217" y="52"/>
                </a:cubicBezTo>
                <a:lnTo>
                  <a:pt x="2070" y="303"/>
                </a:lnTo>
                <a:cubicBezTo>
                  <a:pt x="2042" y="351"/>
                  <a:pt x="2058" y="412"/>
                  <a:pt x="2105" y="440"/>
                </a:cubicBezTo>
                <a:lnTo>
                  <a:pt x="2194" y="492"/>
                </a:lnTo>
                <a:lnTo>
                  <a:pt x="2041" y="753"/>
                </a:lnTo>
                <a:lnTo>
                  <a:pt x="1982" y="718"/>
                </a:lnTo>
                <a:cubicBezTo>
                  <a:pt x="1959" y="704"/>
                  <a:pt x="1932" y="701"/>
                  <a:pt x="1906" y="707"/>
                </a:cubicBezTo>
                <a:cubicBezTo>
                  <a:pt x="1881" y="714"/>
                  <a:pt x="1859" y="731"/>
                  <a:pt x="1845" y="753"/>
                </a:cubicBezTo>
                <a:lnTo>
                  <a:pt x="880" y="2395"/>
                </a:lnTo>
                <a:cubicBezTo>
                  <a:pt x="852" y="2443"/>
                  <a:pt x="868" y="2504"/>
                  <a:pt x="915" y="2532"/>
                </a:cubicBezTo>
                <a:lnTo>
                  <a:pt x="1023" y="2595"/>
                </a:lnTo>
                <a:lnTo>
                  <a:pt x="838" y="2910"/>
                </a:lnTo>
                <a:cubicBezTo>
                  <a:pt x="824" y="2933"/>
                  <a:pt x="821" y="2960"/>
                  <a:pt x="827" y="2986"/>
                </a:cubicBezTo>
                <a:cubicBezTo>
                  <a:pt x="834" y="3011"/>
                  <a:pt x="851" y="3033"/>
                  <a:pt x="873" y="3047"/>
                </a:cubicBezTo>
                <a:lnTo>
                  <a:pt x="1109" y="3185"/>
                </a:lnTo>
                <a:cubicBezTo>
                  <a:pt x="1125" y="3195"/>
                  <a:pt x="1143" y="3199"/>
                  <a:pt x="1160" y="3199"/>
                </a:cubicBezTo>
                <a:cubicBezTo>
                  <a:pt x="1194" y="3199"/>
                  <a:pt x="1227" y="3182"/>
                  <a:pt x="1246" y="3150"/>
                </a:cubicBezTo>
                <a:lnTo>
                  <a:pt x="1431" y="2835"/>
                </a:lnTo>
                <a:lnTo>
                  <a:pt x="1539" y="2899"/>
                </a:lnTo>
                <a:cubicBezTo>
                  <a:pt x="1554" y="2908"/>
                  <a:pt x="1572" y="2913"/>
                  <a:pt x="1589" y="2913"/>
                </a:cubicBezTo>
                <a:cubicBezTo>
                  <a:pt x="1598" y="2913"/>
                  <a:pt x="1606" y="2911"/>
                  <a:pt x="1615" y="2909"/>
                </a:cubicBezTo>
                <a:cubicBezTo>
                  <a:pt x="1640" y="2903"/>
                  <a:pt x="1662" y="2886"/>
                  <a:pt x="1676" y="2863"/>
                </a:cubicBezTo>
                <a:lnTo>
                  <a:pt x="1825" y="2609"/>
                </a:lnTo>
                <a:lnTo>
                  <a:pt x="2067" y="2751"/>
                </a:lnTo>
                <a:cubicBezTo>
                  <a:pt x="2130" y="2788"/>
                  <a:pt x="2174" y="2847"/>
                  <a:pt x="2192" y="2917"/>
                </a:cubicBezTo>
                <a:cubicBezTo>
                  <a:pt x="2210" y="2988"/>
                  <a:pt x="2200" y="3061"/>
                  <a:pt x="2163" y="3123"/>
                </a:cubicBezTo>
                <a:lnTo>
                  <a:pt x="1734" y="3854"/>
                </a:lnTo>
                <a:lnTo>
                  <a:pt x="1565" y="3755"/>
                </a:lnTo>
                <a:lnTo>
                  <a:pt x="1589" y="3713"/>
                </a:lnTo>
                <a:cubicBezTo>
                  <a:pt x="1617" y="3665"/>
                  <a:pt x="1601" y="3604"/>
                  <a:pt x="1554" y="3576"/>
                </a:cubicBezTo>
                <a:lnTo>
                  <a:pt x="316" y="2848"/>
                </a:lnTo>
                <a:cubicBezTo>
                  <a:pt x="293" y="2834"/>
                  <a:pt x="266" y="2831"/>
                  <a:pt x="240" y="2837"/>
                </a:cubicBezTo>
                <a:cubicBezTo>
                  <a:pt x="214" y="2844"/>
                  <a:pt x="193" y="2861"/>
                  <a:pt x="179" y="2883"/>
                </a:cubicBezTo>
                <a:lnTo>
                  <a:pt x="28" y="3140"/>
                </a:lnTo>
                <a:cubicBezTo>
                  <a:pt x="0" y="3187"/>
                  <a:pt x="16" y="3249"/>
                  <a:pt x="64" y="3277"/>
                </a:cubicBezTo>
                <a:lnTo>
                  <a:pt x="251" y="3387"/>
                </a:lnTo>
                <a:lnTo>
                  <a:pt x="161" y="3541"/>
                </a:lnTo>
                <a:cubicBezTo>
                  <a:pt x="133" y="3588"/>
                  <a:pt x="149" y="3650"/>
                  <a:pt x="196" y="3678"/>
                </a:cubicBezTo>
                <a:lnTo>
                  <a:pt x="887" y="4084"/>
                </a:lnTo>
                <a:cubicBezTo>
                  <a:pt x="902" y="4093"/>
                  <a:pt x="920" y="4098"/>
                  <a:pt x="937" y="4098"/>
                </a:cubicBezTo>
                <a:cubicBezTo>
                  <a:pt x="946" y="4098"/>
                  <a:pt x="954" y="4097"/>
                  <a:pt x="963" y="4094"/>
                </a:cubicBezTo>
                <a:cubicBezTo>
                  <a:pt x="988" y="4088"/>
                  <a:pt x="1010" y="4071"/>
                  <a:pt x="1024" y="4048"/>
                </a:cubicBezTo>
                <a:lnTo>
                  <a:pt x="1114" y="3894"/>
                </a:lnTo>
                <a:lnTo>
                  <a:pt x="1216" y="3954"/>
                </a:lnTo>
                <a:lnTo>
                  <a:pt x="889" y="4509"/>
                </a:lnTo>
                <a:lnTo>
                  <a:pt x="397" y="4509"/>
                </a:lnTo>
                <a:cubicBezTo>
                  <a:pt x="207" y="4509"/>
                  <a:pt x="53" y="4663"/>
                  <a:pt x="53" y="4852"/>
                </a:cubicBezTo>
                <a:lnTo>
                  <a:pt x="53" y="4992"/>
                </a:lnTo>
                <a:cubicBezTo>
                  <a:pt x="53" y="5047"/>
                  <a:pt x="97" y="5092"/>
                  <a:pt x="153" y="5092"/>
                </a:cubicBezTo>
                <a:lnTo>
                  <a:pt x="3786" y="5092"/>
                </a:lnTo>
                <a:cubicBezTo>
                  <a:pt x="3842" y="5092"/>
                  <a:pt x="3886" y="5047"/>
                  <a:pt x="3886" y="4992"/>
                </a:cubicBezTo>
                <a:lnTo>
                  <a:pt x="3886" y="4852"/>
                </a:lnTo>
                <a:cubicBezTo>
                  <a:pt x="3886" y="4663"/>
                  <a:pt x="3732" y="4509"/>
                  <a:pt x="3542" y="4509"/>
                </a:cubicBezTo>
                <a:close/>
                <a:moveTo>
                  <a:pt x="2339" y="240"/>
                </a:moveTo>
                <a:lnTo>
                  <a:pt x="2850" y="540"/>
                </a:lnTo>
                <a:lnTo>
                  <a:pt x="2804" y="619"/>
                </a:lnTo>
                <a:lnTo>
                  <a:pt x="2293" y="318"/>
                </a:lnTo>
                <a:lnTo>
                  <a:pt x="2339" y="240"/>
                </a:lnTo>
                <a:close/>
                <a:moveTo>
                  <a:pt x="2367" y="594"/>
                </a:moveTo>
                <a:lnTo>
                  <a:pt x="2527" y="688"/>
                </a:lnTo>
                <a:lnTo>
                  <a:pt x="2374" y="949"/>
                </a:lnTo>
                <a:lnTo>
                  <a:pt x="2369" y="945"/>
                </a:lnTo>
                <a:lnTo>
                  <a:pt x="2214" y="854"/>
                </a:lnTo>
                <a:lnTo>
                  <a:pt x="2367" y="594"/>
                </a:lnTo>
                <a:close/>
                <a:moveTo>
                  <a:pt x="1124" y="2962"/>
                </a:moveTo>
                <a:lnTo>
                  <a:pt x="1061" y="2925"/>
                </a:lnTo>
                <a:lnTo>
                  <a:pt x="1195" y="2697"/>
                </a:lnTo>
                <a:lnTo>
                  <a:pt x="1259" y="2734"/>
                </a:lnTo>
                <a:lnTo>
                  <a:pt x="1124" y="2962"/>
                </a:lnTo>
                <a:close/>
                <a:moveTo>
                  <a:pt x="1811" y="2238"/>
                </a:moveTo>
                <a:lnTo>
                  <a:pt x="1554" y="2676"/>
                </a:lnTo>
                <a:lnTo>
                  <a:pt x="1103" y="2410"/>
                </a:lnTo>
                <a:lnTo>
                  <a:pt x="1967" y="941"/>
                </a:lnTo>
                <a:lnTo>
                  <a:pt x="2418" y="1206"/>
                </a:lnTo>
                <a:lnTo>
                  <a:pt x="2229" y="1528"/>
                </a:lnTo>
                <a:cubicBezTo>
                  <a:pt x="2190" y="1516"/>
                  <a:pt x="2150" y="1510"/>
                  <a:pt x="2110" y="1510"/>
                </a:cubicBezTo>
                <a:cubicBezTo>
                  <a:pt x="1959" y="1510"/>
                  <a:pt x="1819" y="1590"/>
                  <a:pt x="1743" y="1720"/>
                </a:cubicBezTo>
                <a:cubicBezTo>
                  <a:pt x="1642" y="1891"/>
                  <a:pt x="1675" y="2105"/>
                  <a:pt x="1811" y="2238"/>
                </a:cubicBezTo>
                <a:close/>
                <a:moveTo>
                  <a:pt x="1915" y="1821"/>
                </a:moveTo>
                <a:cubicBezTo>
                  <a:pt x="1955" y="1753"/>
                  <a:pt x="2030" y="1710"/>
                  <a:pt x="2110" y="1710"/>
                </a:cubicBezTo>
                <a:cubicBezTo>
                  <a:pt x="2149" y="1710"/>
                  <a:pt x="2189" y="1721"/>
                  <a:pt x="2223" y="1741"/>
                </a:cubicBezTo>
                <a:cubicBezTo>
                  <a:pt x="2330" y="1804"/>
                  <a:pt x="2366" y="1942"/>
                  <a:pt x="2303" y="2049"/>
                </a:cubicBezTo>
                <a:cubicBezTo>
                  <a:pt x="2263" y="2118"/>
                  <a:pt x="2188" y="2160"/>
                  <a:pt x="2109" y="2160"/>
                </a:cubicBezTo>
                <a:cubicBezTo>
                  <a:pt x="2069" y="2160"/>
                  <a:pt x="2030" y="2150"/>
                  <a:pt x="1995" y="2129"/>
                </a:cubicBezTo>
                <a:cubicBezTo>
                  <a:pt x="1888" y="2066"/>
                  <a:pt x="1852" y="1928"/>
                  <a:pt x="1915" y="1821"/>
                </a:cubicBezTo>
                <a:close/>
                <a:moveTo>
                  <a:pt x="902" y="3861"/>
                </a:moveTo>
                <a:lnTo>
                  <a:pt x="384" y="3556"/>
                </a:lnTo>
                <a:lnTo>
                  <a:pt x="424" y="3488"/>
                </a:lnTo>
                <a:lnTo>
                  <a:pt x="942" y="3793"/>
                </a:lnTo>
                <a:lnTo>
                  <a:pt x="902" y="3861"/>
                </a:lnTo>
                <a:close/>
                <a:moveTo>
                  <a:pt x="251" y="3155"/>
                </a:moveTo>
                <a:lnTo>
                  <a:pt x="301" y="3071"/>
                </a:lnTo>
                <a:lnTo>
                  <a:pt x="1366" y="3698"/>
                </a:lnTo>
                <a:lnTo>
                  <a:pt x="1317" y="3782"/>
                </a:lnTo>
                <a:lnTo>
                  <a:pt x="251" y="3155"/>
                </a:lnTo>
                <a:close/>
                <a:moveTo>
                  <a:pt x="1463" y="3927"/>
                </a:moveTo>
                <a:lnTo>
                  <a:pt x="1718" y="4077"/>
                </a:lnTo>
                <a:cubicBezTo>
                  <a:pt x="1734" y="4086"/>
                  <a:pt x="1751" y="4091"/>
                  <a:pt x="1769" y="4091"/>
                </a:cubicBezTo>
                <a:cubicBezTo>
                  <a:pt x="1777" y="4091"/>
                  <a:pt x="1786" y="4090"/>
                  <a:pt x="1794" y="4088"/>
                </a:cubicBezTo>
                <a:cubicBezTo>
                  <a:pt x="1820" y="4081"/>
                  <a:pt x="1842" y="4065"/>
                  <a:pt x="1855" y="4042"/>
                </a:cubicBezTo>
                <a:lnTo>
                  <a:pt x="2336" y="3225"/>
                </a:lnTo>
                <a:cubicBezTo>
                  <a:pt x="2400" y="3116"/>
                  <a:pt x="2418" y="2989"/>
                  <a:pt x="2386" y="2867"/>
                </a:cubicBezTo>
                <a:cubicBezTo>
                  <a:pt x="2354" y="2745"/>
                  <a:pt x="2277" y="2643"/>
                  <a:pt x="2168" y="2579"/>
                </a:cubicBezTo>
                <a:lnTo>
                  <a:pt x="1927" y="2437"/>
                </a:lnTo>
                <a:lnTo>
                  <a:pt x="1983" y="2341"/>
                </a:lnTo>
                <a:cubicBezTo>
                  <a:pt x="2024" y="2354"/>
                  <a:pt x="2066" y="2360"/>
                  <a:pt x="2109" y="2360"/>
                </a:cubicBezTo>
                <a:cubicBezTo>
                  <a:pt x="2259" y="2360"/>
                  <a:pt x="2400" y="2280"/>
                  <a:pt x="2476" y="2151"/>
                </a:cubicBezTo>
                <a:cubicBezTo>
                  <a:pt x="2578" y="1977"/>
                  <a:pt x="2542" y="1761"/>
                  <a:pt x="2402" y="1628"/>
                </a:cubicBezTo>
                <a:lnTo>
                  <a:pt x="2478" y="1500"/>
                </a:lnTo>
                <a:cubicBezTo>
                  <a:pt x="2478" y="1500"/>
                  <a:pt x="2772" y="1701"/>
                  <a:pt x="2776" y="1704"/>
                </a:cubicBezTo>
                <a:cubicBezTo>
                  <a:pt x="2837" y="1747"/>
                  <a:pt x="2981" y="1848"/>
                  <a:pt x="2981" y="2197"/>
                </a:cubicBezTo>
                <a:cubicBezTo>
                  <a:pt x="2981" y="2198"/>
                  <a:pt x="2981" y="2199"/>
                  <a:pt x="2981" y="2200"/>
                </a:cubicBezTo>
                <a:lnTo>
                  <a:pt x="3060" y="4509"/>
                </a:lnTo>
                <a:lnTo>
                  <a:pt x="1121" y="4509"/>
                </a:lnTo>
                <a:lnTo>
                  <a:pt x="1463" y="3927"/>
                </a:lnTo>
                <a:close/>
                <a:moveTo>
                  <a:pt x="3686" y="4892"/>
                </a:moveTo>
                <a:lnTo>
                  <a:pt x="253" y="4892"/>
                </a:lnTo>
                <a:lnTo>
                  <a:pt x="253" y="4852"/>
                </a:lnTo>
                <a:cubicBezTo>
                  <a:pt x="253" y="4773"/>
                  <a:pt x="317" y="4709"/>
                  <a:pt x="397" y="4709"/>
                </a:cubicBezTo>
                <a:lnTo>
                  <a:pt x="3542" y="4709"/>
                </a:lnTo>
                <a:cubicBezTo>
                  <a:pt x="3622" y="4709"/>
                  <a:pt x="3686" y="4773"/>
                  <a:pt x="3686" y="4852"/>
                </a:cubicBezTo>
                <a:lnTo>
                  <a:pt x="3686" y="4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 useBgFill="1">
        <p:nvSpPr>
          <p:cNvPr id="104" name="矩形 103"/>
          <p:cNvSpPr/>
          <p:nvPr userDrawn="1"/>
        </p:nvSpPr>
        <p:spPr>
          <a:xfrm>
            <a:off x="423387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 useBgFill="1">
        <p:nvSpPr>
          <p:cNvPr id="106" name="矩形 105"/>
          <p:cNvSpPr/>
          <p:nvPr userDrawn="1"/>
        </p:nvSpPr>
        <p:spPr>
          <a:xfrm>
            <a:off x="11649241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 userDrawn="1"/>
        </p:nvSpPr>
        <p:spPr>
          <a:xfrm>
            <a:off x="11649075" y="1736725"/>
            <a:ext cx="165100" cy="37490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10" name="矩形 109"/>
          <p:cNvSpPr/>
          <p:nvPr userDrawn="1"/>
        </p:nvSpPr>
        <p:spPr>
          <a:xfrm>
            <a:off x="423545" y="1736725"/>
            <a:ext cx="165100" cy="37490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14" name="标题 112"/>
          <p:cNvSpPr>
            <a:spLocks noGrp="1"/>
          </p:cNvSpPr>
          <p:nvPr>
            <p:ph type="title" hasCustomPrompt="1"/>
          </p:nvPr>
        </p:nvSpPr>
        <p:spPr>
          <a:xfrm>
            <a:off x="951094" y="2795268"/>
            <a:ext cx="10335228" cy="663712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</a:p>
        </p:txBody>
      </p:sp>
      <p:sp>
        <p:nvSpPr>
          <p:cNvPr id="117" name="文本占位符 115"/>
          <p:cNvSpPr>
            <a:spLocks noGrp="1"/>
          </p:cNvSpPr>
          <p:nvPr>
            <p:ph type="body" sz="quarter" idx="10" hasCustomPrompt="1"/>
          </p:nvPr>
        </p:nvSpPr>
        <p:spPr>
          <a:xfrm>
            <a:off x="3403600" y="3729984"/>
            <a:ext cx="5370513" cy="4159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indent="0" algn="ctr" defTabSz="914400" rtl="0" eaLnBrk="1" latinLnBrk="0" hangingPunct="1">
              <a:buNone/>
              <a:defRPr lang="zh-CN" altLang="en-US" sz="20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algn="ctr"/>
            <a:r>
              <a:rPr lang="zh-CN" altLang="en-US" sz="2000" spc="600" dirty="0">
                <a:solidFill>
                  <a:schemeClr val="bg1"/>
                </a:solidFill>
                <a:cs typeface="+mn-ea"/>
                <a:sym typeface="+mn-lt"/>
              </a:rPr>
              <a:t>我为母校送模板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97256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3849370" y="3276600"/>
            <a:ext cx="551179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072367" y="1742385"/>
            <a:ext cx="1827827" cy="182782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list_329062"/>
          <p:cNvSpPr>
            <a:spLocks noChangeAspect="1"/>
          </p:cNvSpPr>
          <p:nvPr userDrawn="1"/>
        </p:nvSpPr>
        <p:spPr bwMode="auto">
          <a:xfrm>
            <a:off x="1599214" y="2143379"/>
            <a:ext cx="775402" cy="1010598"/>
          </a:xfrm>
          <a:custGeom>
            <a:avLst/>
            <a:gdLst>
              <a:gd name="connsiteX0" fmla="*/ 119132 w 465520"/>
              <a:gd name="connsiteY0" fmla="*/ 444069 h 606722"/>
              <a:gd name="connsiteX1" fmla="*/ 346337 w 465520"/>
              <a:gd name="connsiteY1" fmla="*/ 444069 h 606722"/>
              <a:gd name="connsiteX2" fmla="*/ 366094 w 465520"/>
              <a:gd name="connsiteY2" fmla="*/ 463818 h 606722"/>
              <a:gd name="connsiteX3" fmla="*/ 346337 w 465520"/>
              <a:gd name="connsiteY3" fmla="*/ 483656 h 606722"/>
              <a:gd name="connsiteX4" fmla="*/ 119132 w 465520"/>
              <a:gd name="connsiteY4" fmla="*/ 483656 h 606722"/>
              <a:gd name="connsiteX5" fmla="*/ 99286 w 465520"/>
              <a:gd name="connsiteY5" fmla="*/ 463818 h 606722"/>
              <a:gd name="connsiteX6" fmla="*/ 119132 w 465520"/>
              <a:gd name="connsiteY6" fmla="*/ 444069 h 606722"/>
              <a:gd name="connsiteX7" fmla="*/ 119132 w 465520"/>
              <a:gd name="connsiteY7" fmla="*/ 316133 h 606722"/>
              <a:gd name="connsiteX8" fmla="*/ 346337 w 465520"/>
              <a:gd name="connsiteY8" fmla="*/ 316133 h 606722"/>
              <a:gd name="connsiteX9" fmla="*/ 366094 w 465520"/>
              <a:gd name="connsiteY9" fmla="*/ 335847 h 606722"/>
              <a:gd name="connsiteX10" fmla="*/ 346337 w 465520"/>
              <a:gd name="connsiteY10" fmla="*/ 355650 h 606722"/>
              <a:gd name="connsiteX11" fmla="*/ 119132 w 465520"/>
              <a:gd name="connsiteY11" fmla="*/ 355650 h 606722"/>
              <a:gd name="connsiteX12" fmla="*/ 99286 w 465520"/>
              <a:gd name="connsiteY12" fmla="*/ 335847 h 606722"/>
              <a:gd name="connsiteX13" fmla="*/ 119132 w 465520"/>
              <a:gd name="connsiteY13" fmla="*/ 316133 h 606722"/>
              <a:gd name="connsiteX14" fmla="*/ 119132 w 465520"/>
              <a:gd name="connsiteY14" fmla="*/ 188128 h 606722"/>
              <a:gd name="connsiteX15" fmla="*/ 346337 w 465520"/>
              <a:gd name="connsiteY15" fmla="*/ 188128 h 606722"/>
              <a:gd name="connsiteX16" fmla="*/ 366094 w 465520"/>
              <a:gd name="connsiteY16" fmla="*/ 207877 h 606722"/>
              <a:gd name="connsiteX17" fmla="*/ 346337 w 465520"/>
              <a:gd name="connsiteY17" fmla="*/ 227715 h 606722"/>
              <a:gd name="connsiteX18" fmla="*/ 119132 w 465520"/>
              <a:gd name="connsiteY18" fmla="*/ 227715 h 606722"/>
              <a:gd name="connsiteX19" fmla="*/ 99286 w 465520"/>
              <a:gd name="connsiteY19" fmla="*/ 207877 h 606722"/>
              <a:gd name="connsiteX20" fmla="*/ 119132 w 465520"/>
              <a:gd name="connsiteY20" fmla="*/ 188128 h 606722"/>
              <a:gd name="connsiteX21" fmla="*/ 182079 w 465520"/>
              <a:gd name="connsiteY21" fmla="*/ 39547 h 606722"/>
              <a:gd name="connsiteX22" fmla="*/ 182079 w 465520"/>
              <a:gd name="connsiteY22" fmla="*/ 65053 h 606722"/>
              <a:gd name="connsiteX23" fmla="*/ 283441 w 465520"/>
              <a:gd name="connsiteY23" fmla="*/ 65053 h 606722"/>
              <a:gd name="connsiteX24" fmla="*/ 283441 w 465520"/>
              <a:gd name="connsiteY24" fmla="*/ 39547 h 606722"/>
              <a:gd name="connsiteX25" fmla="*/ 39602 w 465520"/>
              <a:gd name="connsiteY25" fmla="*/ 39547 h 606722"/>
              <a:gd name="connsiteX26" fmla="*/ 39602 w 465520"/>
              <a:gd name="connsiteY26" fmla="*/ 567086 h 606722"/>
              <a:gd name="connsiteX27" fmla="*/ 425918 w 465520"/>
              <a:gd name="connsiteY27" fmla="*/ 567086 h 606722"/>
              <a:gd name="connsiteX28" fmla="*/ 425918 w 465520"/>
              <a:gd name="connsiteY28" fmla="*/ 39547 h 606722"/>
              <a:gd name="connsiteX29" fmla="*/ 323043 w 465520"/>
              <a:gd name="connsiteY29" fmla="*/ 39547 h 606722"/>
              <a:gd name="connsiteX30" fmla="*/ 323043 w 465520"/>
              <a:gd name="connsiteY30" fmla="*/ 84783 h 606722"/>
              <a:gd name="connsiteX31" fmla="*/ 303287 w 465520"/>
              <a:gd name="connsiteY31" fmla="*/ 104601 h 606722"/>
              <a:gd name="connsiteX32" fmla="*/ 162234 w 465520"/>
              <a:gd name="connsiteY32" fmla="*/ 104601 h 606722"/>
              <a:gd name="connsiteX33" fmla="*/ 142388 w 465520"/>
              <a:gd name="connsiteY33" fmla="*/ 84783 h 606722"/>
              <a:gd name="connsiteX34" fmla="*/ 142388 w 465520"/>
              <a:gd name="connsiteY34" fmla="*/ 39547 h 606722"/>
              <a:gd name="connsiteX35" fmla="*/ 19756 w 465520"/>
              <a:gd name="connsiteY35" fmla="*/ 0 h 606722"/>
              <a:gd name="connsiteX36" fmla="*/ 445675 w 465520"/>
              <a:gd name="connsiteY36" fmla="*/ 0 h 606722"/>
              <a:gd name="connsiteX37" fmla="*/ 465520 w 465520"/>
              <a:gd name="connsiteY37" fmla="*/ 19818 h 606722"/>
              <a:gd name="connsiteX38" fmla="*/ 465520 w 465520"/>
              <a:gd name="connsiteY38" fmla="*/ 586904 h 606722"/>
              <a:gd name="connsiteX39" fmla="*/ 445675 w 465520"/>
              <a:gd name="connsiteY39" fmla="*/ 606722 h 606722"/>
              <a:gd name="connsiteX40" fmla="*/ 19756 w 465520"/>
              <a:gd name="connsiteY40" fmla="*/ 606722 h 606722"/>
              <a:gd name="connsiteX41" fmla="*/ 0 w 465520"/>
              <a:gd name="connsiteY41" fmla="*/ 586904 h 606722"/>
              <a:gd name="connsiteX42" fmla="*/ 0 w 465520"/>
              <a:gd name="connsiteY42" fmla="*/ 19818 h 606722"/>
              <a:gd name="connsiteX43" fmla="*/ 19756 w 465520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5520" h="606722">
                <a:moveTo>
                  <a:pt x="119132" y="444069"/>
                </a:moveTo>
                <a:lnTo>
                  <a:pt x="346337" y="444069"/>
                </a:lnTo>
                <a:cubicBezTo>
                  <a:pt x="357284" y="444069"/>
                  <a:pt x="366094" y="452876"/>
                  <a:pt x="366094" y="463818"/>
                </a:cubicBezTo>
                <a:cubicBezTo>
                  <a:pt x="366094" y="474760"/>
                  <a:pt x="357284" y="483656"/>
                  <a:pt x="346337" y="483656"/>
                </a:cubicBezTo>
                <a:lnTo>
                  <a:pt x="119132" y="483656"/>
                </a:lnTo>
                <a:cubicBezTo>
                  <a:pt x="108186" y="483656"/>
                  <a:pt x="99286" y="474760"/>
                  <a:pt x="99286" y="463818"/>
                </a:cubicBezTo>
                <a:cubicBezTo>
                  <a:pt x="99286" y="452876"/>
                  <a:pt x="108186" y="444069"/>
                  <a:pt x="119132" y="444069"/>
                </a:cubicBezTo>
                <a:close/>
                <a:moveTo>
                  <a:pt x="119132" y="316133"/>
                </a:moveTo>
                <a:lnTo>
                  <a:pt x="346337" y="316133"/>
                </a:lnTo>
                <a:cubicBezTo>
                  <a:pt x="357284" y="316133"/>
                  <a:pt x="366094" y="324924"/>
                  <a:pt x="366094" y="335847"/>
                </a:cubicBezTo>
                <a:cubicBezTo>
                  <a:pt x="366094" y="346770"/>
                  <a:pt x="357284" y="355650"/>
                  <a:pt x="346337" y="355650"/>
                </a:cubicBezTo>
                <a:lnTo>
                  <a:pt x="119132" y="355650"/>
                </a:lnTo>
                <a:cubicBezTo>
                  <a:pt x="108186" y="355650"/>
                  <a:pt x="99286" y="346770"/>
                  <a:pt x="99286" y="335847"/>
                </a:cubicBezTo>
                <a:cubicBezTo>
                  <a:pt x="99286" y="324924"/>
                  <a:pt x="108186" y="316133"/>
                  <a:pt x="119132" y="316133"/>
                </a:cubicBezTo>
                <a:close/>
                <a:moveTo>
                  <a:pt x="119132" y="188128"/>
                </a:moveTo>
                <a:lnTo>
                  <a:pt x="346337" y="188128"/>
                </a:lnTo>
                <a:cubicBezTo>
                  <a:pt x="357284" y="188128"/>
                  <a:pt x="366094" y="196935"/>
                  <a:pt x="366094" y="207877"/>
                </a:cubicBezTo>
                <a:cubicBezTo>
                  <a:pt x="366094" y="218819"/>
                  <a:pt x="357284" y="227715"/>
                  <a:pt x="346337" y="227715"/>
                </a:cubicBezTo>
                <a:lnTo>
                  <a:pt x="119132" y="227715"/>
                </a:lnTo>
                <a:cubicBezTo>
                  <a:pt x="108186" y="227715"/>
                  <a:pt x="99286" y="218819"/>
                  <a:pt x="99286" y="207877"/>
                </a:cubicBezTo>
                <a:cubicBezTo>
                  <a:pt x="99286" y="196935"/>
                  <a:pt x="108186" y="188128"/>
                  <a:pt x="119132" y="188128"/>
                </a:cubicBezTo>
                <a:close/>
                <a:moveTo>
                  <a:pt x="182079" y="39547"/>
                </a:moveTo>
                <a:lnTo>
                  <a:pt x="182079" y="65053"/>
                </a:lnTo>
                <a:lnTo>
                  <a:pt x="283441" y="65053"/>
                </a:lnTo>
                <a:lnTo>
                  <a:pt x="283441" y="39547"/>
                </a:lnTo>
                <a:close/>
                <a:moveTo>
                  <a:pt x="39602" y="39547"/>
                </a:moveTo>
                <a:lnTo>
                  <a:pt x="39602" y="567086"/>
                </a:lnTo>
                <a:lnTo>
                  <a:pt x="425918" y="567086"/>
                </a:lnTo>
                <a:lnTo>
                  <a:pt x="425918" y="39547"/>
                </a:lnTo>
                <a:lnTo>
                  <a:pt x="323043" y="39547"/>
                </a:lnTo>
                <a:lnTo>
                  <a:pt x="323043" y="84783"/>
                </a:lnTo>
                <a:cubicBezTo>
                  <a:pt x="323043" y="95714"/>
                  <a:pt x="314233" y="104601"/>
                  <a:pt x="303287" y="104601"/>
                </a:cubicBezTo>
                <a:lnTo>
                  <a:pt x="162234" y="104601"/>
                </a:lnTo>
                <a:cubicBezTo>
                  <a:pt x="151287" y="104601"/>
                  <a:pt x="142388" y="95714"/>
                  <a:pt x="142388" y="84783"/>
                </a:cubicBezTo>
                <a:lnTo>
                  <a:pt x="142388" y="39547"/>
                </a:lnTo>
                <a:close/>
                <a:moveTo>
                  <a:pt x="19756" y="0"/>
                </a:moveTo>
                <a:lnTo>
                  <a:pt x="445675" y="0"/>
                </a:lnTo>
                <a:cubicBezTo>
                  <a:pt x="456621" y="0"/>
                  <a:pt x="465520" y="8887"/>
                  <a:pt x="465520" y="19818"/>
                </a:cubicBezTo>
                <a:lnTo>
                  <a:pt x="465520" y="586904"/>
                </a:lnTo>
                <a:cubicBezTo>
                  <a:pt x="465520" y="597835"/>
                  <a:pt x="456621" y="606722"/>
                  <a:pt x="445675" y="606722"/>
                </a:cubicBezTo>
                <a:lnTo>
                  <a:pt x="19756" y="606722"/>
                </a:lnTo>
                <a:cubicBezTo>
                  <a:pt x="8810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10" y="0"/>
                  <a:pt x="197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27760" y="3913702"/>
            <a:ext cx="1717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53599" y="4683831"/>
            <a:ext cx="22666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  <a:sym typeface="+mn-lt"/>
              </a:rPr>
              <a:t>CONTENTS</a:t>
            </a:r>
          </a:p>
        </p:txBody>
      </p:sp>
      <p:cxnSp>
        <p:nvCxnSpPr>
          <p:cNvPr id="16" name="直接箭头连接符 15"/>
          <p:cNvCxnSpPr/>
          <p:nvPr userDrawn="1"/>
        </p:nvCxnSpPr>
        <p:spPr>
          <a:xfrm>
            <a:off x="696436" y="4897361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 userDrawn="1"/>
        </p:nvCxnSpPr>
        <p:spPr>
          <a:xfrm>
            <a:off x="2844949" y="4883391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entleman_53427"/>
          <p:cNvSpPr>
            <a:spLocks noChangeAspect="1"/>
          </p:cNvSpPr>
          <p:nvPr userDrawn="1"/>
        </p:nvSpPr>
        <p:spPr bwMode="auto">
          <a:xfrm>
            <a:off x="837853" y="493785"/>
            <a:ext cx="337941" cy="368301"/>
          </a:xfrm>
          <a:custGeom>
            <a:avLst/>
            <a:gdLst>
              <a:gd name="connsiteX0" fmla="*/ 188888 w 557678"/>
              <a:gd name="connsiteY0" fmla="*/ 367011 h 607780"/>
              <a:gd name="connsiteX1" fmla="*/ 199785 w 557678"/>
              <a:gd name="connsiteY1" fmla="*/ 373977 h 607780"/>
              <a:gd name="connsiteX2" fmla="*/ 278839 w 557678"/>
              <a:gd name="connsiteY2" fmla="*/ 490974 h 607780"/>
              <a:gd name="connsiteX3" fmla="*/ 357893 w 557678"/>
              <a:gd name="connsiteY3" fmla="*/ 373977 h 607780"/>
              <a:gd name="connsiteX4" fmla="*/ 368886 w 557678"/>
              <a:gd name="connsiteY4" fmla="*/ 367011 h 607780"/>
              <a:gd name="connsiteX5" fmla="*/ 374908 w 557678"/>
              <a:gd name="connsiteY5" fmla="*/ 368729 h 607780"/>
              <a:gd name="connsiteX6" fmla="*/ 557678 w 557678"/>
              <a:gd name="connsiteY6" fmla="*/ 480572 h 607780"/>
              <a:gd name="connsiteX7" fmla="*/ 557678 w 557678"/>
              <a:gd name="connsiteY7" fmla="*/ 607780 h 607780"/>
              <a:gd name="connsiteX8" fmla="*/ 278839 w 557678"/>
              <a:gd name="connsiteY8" fmla="*/ 607780 h 607780"/>
              <a:gd name="connsiteX9" fmla="*/ 0 w 557678"/>
              <a:gd name="connsiteY9" fmla="*/ 607780 h 607780"/>
              <a:gd name="connsiteX10" fmla="*/ 0 w 557678"/>
              <a:gd name="connsiteY10" fmla="*/ 480572 h 607780"/>
              <a:gd name="connsiteX11" fmla="*/ 182770 w 557678"/>
              <a:gd name="connsiteY11" fmla="*/ 368729 h 607780"/>
              <a:gd name="connsiteX12" fmla="*/ 188888 w 557678"/>
              <a:gd name="connsiteY12" fmla="*/ 367011 h 607780"/>
              <a:gd name="connsiteX13" fmla="*/ 233347 w 557678"/>
              <a:gd name="connsiteY13" fmla="*/ 332928 h 607780"/>
              <a:gd name="connsiteX14" fmla="*/ 235832 w 557678"/>
              <a:gd name="connsiteY14" fmla="*/ 333119 h 607780"/>
              <a:gd name="connsiteX15" fmla="*/ 236501 w 557678"/>
              <a:gd name="connsiteY15" fmla="*/ 333214 h 607780"/>
              <a:gd name="connsiteX16" fmla="*/ 236692 w 557678"/>
              <a:gd name="connsiteY16" fmla="*/ 333214 h 607780"/>
              <a:gd name="connsiteX17" fmla="*/ 237934 w 557678"/>
              <a:gd name="connsiteY17" fmla="*/ 333596 h 607780"/>
              <a:gd name="connsiteX18" fmla="*/ 238508 w 557678"/>
              <a:gd name="connsiteY18" fmla="*/ 333787 h 607780"/>
              <a:gd name="connsiteX19" fmla="*/ 239177 w 557678"/>
              <a:gd name="connsiteY19" fmla="*/ 333977 h 607780"/>
              <a:gd name="connsiteX20" fmla="*/ 243478 w 557678"/>
              <a:gd name="connsiteY20" fmla="*/ 336553 h 607780"/>
              <a:gd name="connsiteX21" fmla="*/ 264981 w 557678"/>
              <a:gd name="connsiteY21" fmla="*/ 353724 h 607780"/>
              <a:gd name="connsiteX22" fmla="*/ 267657 w 557678"/>
              <a:gd name="connsiteY22" fmla="*/ 353820 h 607780"/>
              <a:gd name="connsiteX23" fmla="*/ 278839 w 557678"/>
              <a:gd name="connsiteY23" fmla="*/ 353724 h 607780"/>
              <a:gd name="connsiteX24" fmla="*/ 290021 w 557678"/>
              <a:gd name="connsiteY24" fmla="*/ 353820 h 607780"/>
              <a:gd name="connsiteX25" fmla="*/ 292792 w 557678"/>
              <a:gd name="connsiteY25" fmla="*/ 353724 h 607780"/>
              <a:gd name="connsiteX26" fmla="*/ 314200 w 557678"/>
              <a:gd name="connsiteY26" fmla="*/ 336553 h 607780"/>
              <a:gd name="connsiteX27" fmla="*/ 318596 w 557678"/>
              <a:gd name="connsiteY27" fmla="*/ 333977 h 607780"/>
              <a:gd name="connsiteX28" fmla="*/ 319265 w 557678"/>
              <a:gd name="connsiteY28" fmla="*/ 333787 h 607780"/>
              <a:gd name="connsiteX29" fmla="*/ 319743 w 557678"/>
              <a:gd name="connsiteY29" fmla="*/ 333596 h 607780"/>
              <a:gd name="connsiteX30" fmla="*/ 321081 w 557678"/>
              <a:gd name="connsiteY30" fmla="*/ 333214 h 607780"/>
              <a:gd name="connsiteX31" fmla="*/ 321272 w 557678"/>
              <a:gd name="connsiteY31" fmla="*/ 333214 h 607780"/>
              <a:gd name="connsiteX32" fmla="*/ 321846 w 557678"/>
              <a:gd name="connsiteY32" fmla="*/ 333119 h 607780"/>
              <a:gd name="connsiteX33" fmla="*/ 324426 w 557678"/>
              <a:gd name="connsiteY33" fmla="*/ 332928 h 607780"/>
              <a:gd name="connsiteX34" fmla="*/ 340195 w 557678"/>
              <a:gd name="connsiteY34" fmla="*/ 347905 h 607780"/>
              <a:gd name="connsiteX35" fmla="*/ 340195 w 557678"/>
              <a:gd name="connsiteY35" fmla="*/ 380912 h 607780"/>
              <a:gd name="connsiteX36" fmla="*/ 324426 w 557678"/>
              <a:gd name="connsiteY36" fmla="*/ 396366 h 607780"/>
              <a:gd name="connsiteX37" fmla="*/ 314869 w 557678"/>
              <a:gd name="connsiteY37" fmla="*/ 393123 h 607780"/>
              <a:gd name="connsiteX38" fmla="*/ 294417 w 557678"/>
              <a:gd name="connsiteY38" fmla="*/ 374807 h 607780"/>
              <a:gd name="connsiteX39" fmla="*/ 278839 w 557678"/>
              <a:gd name="connsiteY39" fmla="*/ 374902 h 607780"/>
              <a:gd name="connsiteX40" fmla="*/ 263261 w 557678"/>
              <a:gd name="connsiteY40" fmla="*/ 374807 h 607780"/>
              <a:gd name="connsiteX41" fmla="*/ 242809 w 557678"/>
              <a:gd name="connsiteY41" fmla="*/ 393123 h 607780"/>
              <a:gd name="connsiteX42" fmla="*/ 233347 w 557678"/>
              <a:gd name="connsiteY42" fmla="*/ 396366 h 607780"/>
              <a:gd name="connsiteX43" fmla="*/ 217482 w 557678"/>
              <a:gd name="connsiteY43" fmla="*/ 380912 h 607780"/>
              <a:gd name="connsiteX44" fmla="*/ 217482 w 557678"/>
              <a:gd name="connsiteY44" fmla="*/ 347905 h 607780"/>
              <a:gd name="connsiteX45" fmla="*/ 233347 w 557678"/>
              <a:gd name="connsiteY45" fmla="*/ 332928 h 607780"/>
              <a:gd name="connsiteX46" fmla="*/ 277214 w 557678"/>
              <a:gd name="connsiteY46" fmla="*/ 0 h 607780"/>
              <a:gd name="connsiteX47" fmla="*/ 278552 w 557678"/>
              <a:gd name="connsiteY47" fmla="*/ 0 h 607780"/>
              <a:gd name="connsiteX48" fmla="*/ 278744 w 557678"/>
              <a:gd name="connsiteY48" fmla="*/ 0 h 607780"/>
              <a:gd name="connsiteX49" fmla="*/ 278839 w 557678"/>
              <a:gd name="connsiteY49" fmla="*/ 0 h 607780"/>
              <a:gd name="connsiteX50" fmla="*/ 278935 w 557678"/>
              <a:gd name="connsiteY50" fmla="*/ 0 h 607780"/>
              <a:gd name="connsiteX51" fmla="*/ 279222 w 557678"/>
              <a:gd name="connsiteY51" fmla="*/ 0 h 607780"/>
              <a:gd name="connsiteX52" fmla="*/ 280560 w 557678"/>
              <a:gd name="connsiteY52" fmla="*/ 0 h 607780"/>
              <a:gd name="connsiteX53" fmla="*/ 404758 w 557678"/>
              <a:gd name="connsiteY53" fmla="*/ 105659 h 607780"/>
              <a:gd name="connsiteX54" fmla="*/ 396727 w 557678"/>
              <a:gd name="connsiteY54" fmla="*/ 160159 h 607780"/>
              <a:gd name="connsiteX55" fmla="*/ 408009 w 557678"/>
              <a:gd name="connsiteY55" fmla="*/ 186120 h 607780"/>
              <a:gd name="connsiteX56" fmla="*/ 379039 w 557678"/>
              <a:gd name="connsiteY56" fmla="*/ 238616 h 607780"/>
              <a:gd name="connsiteX57" fmla="*/ 317179 w 557678"/>
              <a:gd name="connsiteY57" fmla="*/ 313541 h 607780"/>
              <a:gd name="connsiteX58" fmla="*/ 278935 w 557678"/>
              <a:gd name="connsiteY58" fmla="*/ 322131 h 607780"/>
              <a:gd name="connsiteX59" fmla="*/ 278839 w 557678"/>
              <a:gd name="connsiteY59" fmla="*/ 322131 h 607780"/>
              <a:gd name="connsiteX60" fmla="*/ 278744 w 557678"/>
              <a:gd name="connsiteY60" fmla="*/ 322131 h 607780"/>
              <a:gd name="connsiteX61" fmla="*/ 240499 w 557678"/>
              <a:gd name="connsiteY61" fmla="*/ 313541 h 607780"/>
              <a:gd name="connsiteX62" fmla="*/ 178734 w 557678"/>
              <a:gd name="connsiteY62" fmla="*/ 238616 h 607780"/>
              <a:gd name="connsiteX63" fmla="*/ 149669 w 557678"/>
              <a:gd name="connsiteY63" fmla="*/ 186120 h 607780"/>
              <a:gd name="connsiteX64" fmla="*/ 161046 w 557678"/>
              <a:gd name="connsiteY64" fmla="*/ 160159 h 607780"/>
              <a:gd name="connsiteX65" fmla="*/ 153015 w 557678"/>
              <a:gd name="connsiteY65" fmla="*/ 105659 h 607780"/>
              <a:gd name="connsiteX66" fmla="*/ 277214 w 557678"/>
              <a:gd name="connsiteY66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678" h="607780">
                <a:moveTo>
                  <a:pt x="188888" y="367011"/>
                </a:moveTo>
                <a:cubicBezTo>
                  <a:pt x="193667" y="367011"/>
                  <a:pt x="197873" y="369874"/>
                  <a:pt x="199785" y="373977"/>
                </a:cubicBezTo>
                <a:cubicBezTo>
                  <a:pt x="218808" y="405851"/>
                  <a:pt x="254177" y="489256"/>
                  <a:pt x="278839" y="490974"/>
                </a:cubicBezTo>
                <a:cubicBezTo>
                  <a:pt x="303502" y="489256"/>
                  <a:pt x="338870" y="405851"/>
                  <a:pt x="357893" y="373977"/>
                </a:cubicBezTo>
                <a:cubicBezTo>
                  <a:pt x="359900" y="369874"/>
                  <a:pt x="364011" y="367011"/>
                  <a:pt x="368886" y="367011"/>
                </a:cubicBezTo>
                <a:cubicBezTo>
                  <a:pt x="371085" y="367011"/>
                  <a:pt x="372996" y="367870"/>
                  <a:pt x="374908" y="368729"/>
                </a:cubicBezTo>
                <a:cubicBezTo>
                  <a:pt x="382269" y="371878"/>
                  <a:pt x="557678" y="427132"/>
                  <a:pt x="557678" y="480572"/>
                </a:cubicBezTo>
                <a:lnTo>
                  <a:pt x="557678" y="607780"/>
                </a:lnTo>
                <a:lnTo>
                  <a:pt x="278839" y="607780"/>
                </a:lnTo>
                <a:lnTo>
                  <a:pt x="0" y="607780"/>
                </a:lnTo>
                <a:lnTo>
                  <a:pt x="0" y="480572"/>
                </a:lnTo>
                <a:cubicBezTo>
                  <a:pt x="0" y="421120"/>
                  <a:pt x="175314" y="371687"/>
                  <a:pt x="182770" y="368729"/>
                </a:cubicBezTo>
                <a:cubicBezTo>
                  <a:pt x="184682" y="367870"/>
                  <a:pt x="186593" y="367011"/>
                  <a:pt x="188888" y="367011"/>
                </a:cubicBezTo>
                <a:close/>
                <a:moveTo>
                  <a:pt x="233347" y="332928"/>
                </a:moveTo>
                <a:cubicBezTo>
                  <a:pt x="234207" y="332928"/>
                  <a:pt x="235067" y="332928"/>
                  <a:pt x="235832" y="333119"/>
                </a:cubicBezTo>
                <a:cubicBezTo>
                  <a:pt x="236023" y="333119"/>
                  <a:pt x="236310" y="333119"/>
                  <a:pt x="236501" y="333214"/>
                </a:cubicBezTo>
                <a:cubicBezTo>
                  <a:pt x="236501" y="333214"/>
                  <a:pt x="236596" y="333214"/>
                  <a:pt x="236692" y="333214"/>
                </a:cubicBezTo>
                <a:cubicBezTo>
                  <a:pt x="237074" y="333310"/>
                  <a:pt x="237552" y="333405"/>
                  <a:pt x="237934" y="333596"/>
                </a:cubicBezTo>
                <a:cubicBezTo>
                  <a:pt x="238126" y="333596"/>
                  <a:pt x="238317" y="333691"/>
                  <a:pt x="238508" y="333787"/>
                </a:cubicBezTo>
                <a:cubicBezTo>
                  <a:pt x="238699" y="333787"/>
                  <a:pt x="238890" y="333882"/>
                  <a:pt x="239177" y="333977"/>
                </a:cubicBezTo>
                <a:cubicBezTo>
                  <a:pt x="240706" y="334645"/>
                  <a:pt x="242140" y="335504"/>
                  <a:pt x="243478" y="336553"/>
                </a:cubicBezTo>
                <a:cubicBezTo>
                  <a:pt x="250836" y="342372"/>
                  <a:pt x="255615" y="353056"/>
                  <a:pt x="264981" y="353724"/>
                </a:cubicBezTo>
                <a:cubicBezTo>
                  <a:pt x="265841" y="353820"/>
                  <a:pt x="266797" y="353820"/>
                  <a:pt x="267657" y="353820"/>
                </a:cubicBezTo>
                <a:cubicBezTo>
                  <a:pt x="268517" y="353820"/>
                  <a:pt x="274060" y="353724"/>
                  <a:pt x="278839" y="353724"/>
                </a:cubicBezTo>
                <a:cubicBezTo>
                  <a:pt x="283617" y="353724"/>
                  <a:pt x="289256" y="353820"/>
                  <a:pt x="290021" y="353820"/>
                </a:cubicBezTo>
                <a:cubicBezTo>
                  <a:pt x="290976" y="353820"/>
                  <a:pt x="291836" y="353820"/>
                  <a:pt x="292792" y="353724"/>
                </a:cubicBezTo>
                <a:cubicBezTo>
                  <a:pt x="302158" y="353056"/>
                  <a:pt x="306841" y="342372"/>
                  <a:pt x="314200" y="336553"/>
                </a:cubicBezTo>
                <a:cubicBezTo>
                  <a:pt x="315538" y="335504"/>
                  <a:pt x="316972" y="334645"/>
                  <a:pt x="318596" y="333977"/>
                </a:cubicBezTo>
                <a:cubicBezTo>
                  <a:pt x="318787" y="333882"/>
                  <a:pt x="318979" y="333787"/>
                  <a:pt x="319265" y="333787"/>
                </a:cubicBezTo>
                <a:cubicBezTo>
                  <a:pt x="319456" y="333691"/>
                  <a:pt x="319648" y="333596"/>
                  <a:pt x="319743" y="333596"/>
                </a:cubicBezTo>
                <a:cubicBezTo>
                  <a:pt x="320221" y="333405"/>
                  <a:pt x="320603" y="333310"/>
                  <a:pt x="321081" y="333214"/>
                </a:cubicBezTo>
                <a:cubicBezTo>
                  <a:pt x="321081" y="333214"/>
                  <a:pt x="321177" y="333214"/>
                  <a:pt x="321272" y="333214"/>
                </a:cubicBezTo>
                <a:cubicBezTo>
                  <a:pt x="321463" y="333119"/>
                  <a:pt x="321654" y="333119"/>
                  <a:pt x="321846" y="333119"/>
                </a:cubicBezTo>
                <a:cubicBezTo>
                  <a:pt x="322706" y="332928"/>
                  <a:pt x="323566" y="332928"/>
                  <a:pt x="324426" y="332928"/>
                </a:cubicBezTo>
                <a:cubicBezTo>
                  <a:pt x="332836" y="332928"/>
                  <a:pt x="339813" y="339510"/>
                  <a:pt x="340195" y="347905"/>
                </a:cubicBezTo>
                <a:lnTo>
                  <a:pt x="340195" y="380912"/>
                </a:lnTo>
                <a:cubicBezTo>
                  <a:pt x="340004" y="389498"/>
                  <a:pt x="333027" y="396366"/>
                  <a:pt x="324426" y="396366"/>
                </a:cubicBezTo>
                <a:cubicBezTo>
                  <a:pt x="320794" y="396366"/>
                  <a:pt x="317545" y="395126"/>
                  <a:pt x="314869" y="393123"/>
                </a:cubicBezTo>
                <a:cubicBezTo>
                  <a:pt x="305885" y="387208"/>
                  <a:pt x="299864" y="374997"/>
                  <a:pt x="294417" y="374807"/>
                </a:cubicBezTo>
                <a:lnTo>
                  <a:pt x="278839" y="374902"/>
                </a:lnTo>
                <a:lnTo>
                  <a:pt x="263261" y="374807"/>
                </a:lnTo>
                <a:cubicBezTo>
                  <a:pt x="257813" y="374997"/>
                  <a:pt x="251792" y="387208"/>
                  <a:pt x="242809" y="393123"/>
                </a:cubicBezTo>
                <a:cubicBezTo>
                  <a:pt x="240228" y="395126"/>
                  <a:pt x="236883" y="396366"/>
                  <a:pt x="233347" y="396366"/>
                </a:cubicBezTo>
                <a:cubicBezTo>
                  <a:pt x="224746" y="396366"/>
                  <a:pt x="217769" y="389498"/>
                  <a:pt x="217482" y="380912"/>
                </a:cubicBezTo>
                <a:lnTo>
                  <a:pt x="217482" y="347905"/>
                </a:lnTo>
                <a:cubicBezTo>
                  <a:pt x="217960" y="339510"/>
                  <a:pt x="224841" y="332928"/>
                  <a:pt x="233347" y="332928"/>
                </a:cubicBezTo>
                <a:close/>
                <a:moveTo>
                  <a:pt x="277214" y="0"/>
                </a:moveTo>
                <a:cubicBezTo>
                  <a:pt x="277596" y="0"/>
                  <a:pt x="278074" y="0"/>
                  <a:pt x="278552" y="0"/>
                </a:cubicBezTo>
                <a:cubicBezTo>
                  <a:pt x="278648" y="0"/>
                  <a:pt x="278648" y="0"/>
                  <a:pt x="278744" y="0"/>
                </a:cubicBezTo>
                <a:cubicBezTo>
                  <a:pt x="278744" y="0"/>
                  <a:pt x="278839" y="0"/>
                  <a:pt x="278839" y="0"/>
                </a:cubicBezTo>
                <a:cubicBezTo>
                  <a:pt x="278935" y="0"/>
                  <a:pt x="278935" y="0"/>
                  <a:pt x="278935" y="0"/>
                </a:cubicBezTo>
                <a:cubicBezTo>
                  <a:pt x="279030" y="0"/>
                  <a:pt x="279126" y="0"/>
                  <a:pt x="279222" y="0"/>
                </a:cubicBezTo>
                <a:cubicBezTo>
                  <a:pt x="279604" y="0"/>
                  <a:pt x="280082" y="0"/>
                  <a:pt x="280560" y="0"/>
                </a:cubicBezTo>
                <a:cubicBezTo>
                  <a:pt x="387453" y="0"/>
                  <a:pt x="407531" y="76166"/>
                  <a:pt x="404758" y="105659"/>
                </a:cubicBezTo>
                <a:cubicBezTo>
                  <a:pt x="402464" y="129330"/>
                  <a:pt x="396727" y="160159"/>
                  <a:pt x="396727" y="160159"/>
                </a:cubicBezTo>
                <a:cubicBezTo>
                  <a:pt x="396727" y="160159"/>
                  <a:pt x="408009" y="165313"/>
                  <a:pt x="408009" y="186120"/>
                </a:cubicBezTo>
                <a:cubicBezTo>
                  <a:pt x="404089" y="238234"/>
                  <a:pt x="383246" y="215708"/>
                  <a:pt x="379039" y="238616"/>
                </a:cubicBezTo>
                <a:cubicBezTo>
                  <a:pt x="371868" y="276603"/>
                  <a:pt x="338213" y="304092"/>
                  <a:pt x="317179" y="313541"/>
                </a:cubicBezTo>
                <a:cubicBezTo>
                  <a:pt x="304941" y="319077"/>
                  <a:pt x="292225" y="321845"/>
                  <a:pt x="278935" y="322131"/>
                </a:cubicBezTo>
                <a:cubicBezTo>
                  <a:pt x="278935" y="322131"/>
                  <a:pt x="278935" y="322131"/>
                  <a:pt x="278839" y="322131"/>
                </a:cubicBezTo>
                <a:cubicBezTo>
                  <a:pt x="278839" y="322131"/>
                  <a:pt x="278744" y="322131"/>
                  <a:pt x="278744" y="322131"/>
                </a:cubicBezTo>
                <a:cubicBezTo>
                  <a:pt x="265454" y="321845"/>
                  <a:pt x="252738" y="319077"/>
                  <a:pt x="240499" y="313541"/>
                </a:cubicBezTo>
                <a:cubicBezTo>
                  <a:pt x="219561" y="304092"/>
                  <a:pt x="185810" y="276603"/>
                  <a:pt x="178734" y="238616"/>
                </a:cubicBezTo>
                <a:cubicBezTo>
                  <a:pt x="174432" y="215708"/>
                  <a:pt x="153684" y="238234"/>
                  <a:pt x="149669" y="186120"/>
                </a:cubicBezTo>
                <a:cubicBezTo>
                  <a:pt x="149669" y="165313"/>
                  <a:pt x="161046" y="160159"/>
                  <a:pt x="161046" y="160159"/>
                </a:cubicBezTo>
                <a:cubicBezTo>
                  <a:pt x="161046" y="160159"/>
                  <a:pt x="155214" y="129330"/>
                  <a:pt x="153015" y="105659"/>
                </a:cubicBezTo>
                <a:cubicBezTo>
                  <a:pt x="150147" y="76166"/>
                  <a:pt x="170225" y="0"/>
                  <a:pt x="2772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305911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95326" y="1225550"/>
            <a:ext cx="3595688" cy="236000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95325" y="3838576"/>
            <a:ext cx="3578225" cy="236000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2"/>
          </p:nvPr>
        </p:nvSpPr>
        <p:spPr>
          <a:xfrm>
            <a:off x="4471988" y="1225550"/>
            <a:ext cx="7539037" cy="23606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内容占位符 15"/>
          <p:cNvSpPr>
            <a:spLocks noGrp="1"/>
          </p:cNvSpPr>
          <p:nvPr>
            <p:ph sz="quarter" idx="13"/>
          </p:nvPr>
        </p:nvSpPr>
        <p:spPr>
          <a:xfrm>
            <a:off x="4463256" y="3825029"/>
            <a:ext cx="7539037" cy="236061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305911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95325" y="1195388"/>
            <a:ext cx="10837863" cy="365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95325" y="4970463"/>
            <a:ext cx="10837863" cy="12779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363354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95325" y="1119619"/>
            <a:ext cx="10837863" cy="512878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1" y="462652"/>
            <a:ext cx="7584217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95325" y="1119619"/>
            <a:ext cx="10837863" cy="512878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1719000"/>
            <a:ext cx="12192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>
          <a:xfrm>
            <a:off x="0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1"/>
          <a:stretch>
            <a:fillRect/>
          </a:stretch>
        </p:blipFill>
        <p:spPr>
          <a:xfrm>
            <a:off x="10187876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81444"/>
            <a:ext cx="3215647" cy="740666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10039" y="4250323"/>
            <a:ext cx="0" cy="25659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2" y="6156760"/>
            <a:ext cx="2425366" cy="423615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9757" y="-411070"/>
            <a:ext cx="6771861" cy="6489700"/>
          </a:xfrm>
          <a:prstGeom prst="rect">
            <a:avLst/>
          </a:prstGeom>
        </p:spPr>
      </p:pic>
      <p:sp>
        <p:nvSpPr>
          <p:cNvPr id="50" name="标题 1"/>
          <p:cNvSpPr>
            <a:spLocks noGrp="1"/>
          </p:cNvSpPr>
          <p:nvPr>
            <p:ph type="title" hasCustomPrompt="1"/>
          </p:nvPr>
        </p:nvSpPr>
        <p:spPr>
          <a:xfrm>
            <a:off x="602902" y="2291484"/>
            <a:ext cx="6179736" cy="607148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南京理工大学通用模板</a:t>
            </a: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602587" y="3415506"/>
            <a:ext cx="5419725" cy="3385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18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 University of Science and Technology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占位符 55"/>
          <p:cNvSpPr>
            <a:spLocks noGrp="1"/>
          </p:cNvSpPr>
          <p:nvPr>
            <p:ph type="body" sz="quarter" idx="11" hasCustomPrompt="1"/>
          </p:nvPr>
        </p:nvSpPr>
        <p:spPr>
          <a:xfrm>
            <a:off x="710039" y="4257000"/>
            <a:ext cx="1968500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ctr" defTabSz="914400" rtl="0" eaLnBrk="1" latinLnBrk="0" hangingPunct="1"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刘光前</a:t>
            </a:r>
          </a:p>
        </p:txBody>
      </p:sp>
      <p:sp>
        <p:nvSpPr>
          <p:cNvPr id="60" name="文本占位符 58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87" y="4250323"/>
            <a:ext cx="2454275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ctr" defTabSz="914400" rtl="0" eaLnBrk="1" latinLnBrk="0" hangingPunct="1">
              <a:buNone/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二木老师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7071" r="11622" b="270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7002690" y="0"/>
            <a:ext cx="5189311" cy="6858000"/>
          </a:xfrm>
          <a:custGeom>
            <a:avLst/>
            <a:gdLst>
              <a:gd name="connsiteX0" fmla="*/ 1590627 w 5189311"/>
              <a:gd name="connsiteY0" fmla="*/ 0 h 6858000"/>
              <a:gd name="connsiteX1" fmla="*/ 5189311 w 5189311"/>
              <a:gd name="connsiteY1" fmla="*/ 0 h 6858000"/>
              <a:gd name="connsiteX2" fmla="*/ 5189311 w 5189311"/>
              <a:gd name="connsiteY2" fmla="*/ 6858000 h 6858000"/>
              <a:gd name="connsiteX3" fmla="*/ 1590627 w 5189311"/>
              <a:gd name="connsiteY3" fmla="*/ 6858000 h 6858000"/>
              <a:gd name="connsiteX4" fmla="*/ 1472331 w 5189311"/>
              <a:gd name="connsiteY4" fmla="*/ 6755530 h 6858000"/>
              <a:gd name="connsiteX5" fmla="*/ 0 w 5189311"/>
              <a:gd name="connsiteY5" fmla="*/ 3429000 h 6858000"/>
              <a:gd name="connsiteX6" fmla="*/ 1472331 w 5189311"/>
              <a:gd name="connsiteY6" fmla="*/ 1024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9311" h="6858000">
                <a:moveTo>
                  <a:pt x="1590627" y="0"/>
                </a:moveTo>
                <a:lnTo>
                  <a:pt x="5189311" y="0"/>
                </a:lnTo>
                <a:lnTo>
                  <a:pt x="5189311" y="6858000"/>
                </a:lnTo>
                <a:lnTo>
                  <a:pt x="1590627" y="6858000"/>
                </a:lnTo>
                <a:lnTo>
                  <a:pt x="1472331" y="6755530"/>
                </a:lnTo>
                <a:cubicBezTo>
                  <a:pt x="567848" y="5933455"/>
                  <a:pt x="0" y="4747541"/>
                  <a:pt x="0" y="3429000"/>
                </a:cubicBezTo>
                <a:cubicBezTo>
                  <a:pt x="0" y="2110459"/>
                  <a:pt x="567848" y="924545"/>
                  <a:pt x="1472331" y="1024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68300"/>
            <a:ext cx="3215647" cy="7406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6136337"/>
            <a:ext cx="2387607" cy="417020"/>
          </a:xfrm>
          <a:prstGeom prst="rect">
            <a:avLst/>
          </a:prstGeom>
        </p:spPr>
      </p:pic>
      <p:sp>
        <p:nvSpPr>
          <p:cNvPr id="25" name="标题 23"/>
          <p:cNvSpPr>
            <a:spLocks noGrp="1"/>
          </p:cNvSpPr>
          <p:nvPr>
            <p:ph type="title" hasCustomPrompt="1"/>
          </p:nvPr>
        </p:nvSpPr>
        <p:spPr>
          <a:xfrm>
            <a:off x="586006" y="2905709"/>
            <a:ext cx="7442830" cy="695843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南京理工大学通用模板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335526" y="1"/>
            <a:ext cx="4856475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2445152"/>
            <a:ext cx="497711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95423" y="2445152"/>
            <a:ext cx="7163058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549275"/>
            <a:ext cx="3215647" cy="740666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6" idx="0"/>
            <a:endCxn id="6" idx="2"/>
          </p:cNvCxnSpPr>
          <p:nvPr userDrawn="1"/>
        </p:nvCxnSpPr>
        <p:spPr>
          <a:xfrm>
            <a:off x="248856" y="2445152"/>
            <a:ext cx="0" cy="1967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4120587"/>
            <a:ext cx="497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 rot="2700000">
            <a:off x="2539895" y="3603430"/>
            <a:ext cx="233045" cy="233045"/>
            <a:chOff x="9030652" y="549275"/>
            <a:chExt cx="233045" cy="23304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 userDrawn="1"/>
        </p:nvGrpSpPr>
        <p:grpSpPr>
          <a:xfrm rot="2700000">
            <a:off x="6318020" y="3603430"/>
            <a:ext cx="233045" cy="233045"/>
            <a:chOff x="9030652" y="549275"/>
            <a:chExt cx="233045" cy="23304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 userDrawn="1"/>
        </p:nvCxnSpPr>
        <p:spPr>
          <a:xfrm>
            <a:off x="982663" y="4120587"/>
            <a:ext cx="7175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30"/>
          <p:cNvSpPr>
            <a:spLocks noGrp="1"/>
          </p:cNvSpPr>
          <p:nvPr>
            <p:ph type="title" hasCustomPrompt="1"/>
          </p:nvPr>
        </p:nvSpPr>
        <p:spPr>
          <a:xfrm>
            <a:off x="809282" y="2688333"/>
            <a:ext cx="7522580" cy="74066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  <a:endParaRPr lang="zh-CN" altLang="en-US" sz="4000" b="1" kern="1200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1840895" y="3501800"/>
            <a:ext cx="5472113" cy="5492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800" kern="1200" spc="600" dirty="0" smtClean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  <a:lvl2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algn="ctr" defTabSz="914400" rtl="0" eaLnBrk="1" latinLnBrk="0" hangingPunct="1">
              <a:defRPr lang="zh-CN" altLang="en-US" sz="28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我为母校送模板</a:t>
            </a:r>
          </a:p>
        </p:txBody>
      </p:sp>
      <p:sp>
        <p:nvSpPr>
          <p:cNvPr id="40" name="文本占位符 118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5557120"/>
            <a:ext cx="3068476" cy="93257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2000" b="0" kern="1200" dirty="0" smtClean="0">
                <a:solidFill>
                  <a:schemeClr val="accent1"/>
                </a:solidFill>
                <a:latin typeface="+mn-ea"/>
                <a:ea typeface="+mn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汇报人： </a:t>
            </a:r>
            <a:r>
              <a:rPr lang="zh-CN" altLang="en-US" b="0" dirty="0">
                <a:latin typeface="+mn-ea"/>
                <a:ea typeface="+mn-ea"/>
              </a:rPr>
              <a:t>刘光前</a:t>
            </a:r>
            <a:endParaRPr lang="en-US" altLang="zh-CN" b="0" dirty="0">
              <a:latin typeface="+mn-ea"/>
              <a:ea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指导老师： 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r>
              <a:rPr lang="en-US" altLang="zh-CN" b="0" dirty="0">
                <a:latin typeface="+mn-ea"/>
                <a:ea typeface="+mn-ea"/>
              </a:rPr>
              <a:t>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bg>
      <p:bgPr>
        <a:gradFill>
          <a:gsLst>
            <a:gs pos="0">
              <a:schemeClr val="accent1">
                <a:lumMod val="90000"/>
              </a:schemeClr>
            </a:gs>
            <a:gs pos="100000">
              <a:schemeClr val="accent1">
                <a:lumMod val="90000"/>
                <a:lumOff val="1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56540" y="1134138"/>
            <a:ext cx="11678920" cy="4589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317288" y="1442720"/>
            <a:ext cx="397192" cy="162560"/>
            <a:chOff x="11317288" y="1442720"/>
            <a:chExt cx="397192" cy="16256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317288" y="144272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1317288" y="152400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17288" y="160528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11317288" y="5203190"/>
            <a:ext cx="395287" cy="207010"/>
            <a:chOff x="11317288" y="5203190"/>
            <a:chExt cx="395287" cy="207010"/>
          </a:xfrm>
        </p:grpSpPr>
        <p:sp>
          <p:nvSpPr>
            <p:cNvPr id="11" name="椭圆 10"/>
            <p:cNvSpPr/>
            <p:nvPr/>
          </p:nvSpPr>
          <p:spPr>
            <a:xfrm>
              <a:off x="11317288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317288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1474292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474292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631295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631295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449388"/>
            <a:ext cx="2001843" cy="461088"/>
          </a:xfrm>
          <a:prstGeom prst="rect">
            <a:avLst/>
          </a:prstGeom>
        </p:spPr>
      </p:pic>
      <p:sp>
        <p:nvSpPr>
          <p:cNvPr id="23" name="矩形: 圆角 22"/>
          <p:cNvSpPr/>
          <p:nvPr userDrawn="1"/>
        </p:nvSpPr>
        <p:spPr>
          <a:xfrm>
            <a:off x="515938" y="3985572"/>
            <a:ext cx="1910080" cy="382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0093">
                  <a:lumMod val="100000"/>
                </a:srgbClr>
              </a:gs>
              <a:gs pos="100000">
                <a:srgbClr val="3D7E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" y="5046261"/>
            <a:ext cx="2634834" cy="460201"/>
          </a:xfrm>
          <a:prstGeom prst="rect">
            <a:avLst/>
          </a:prstGeom>
        </p:spPr>
      </p:pic>
      <p:cxnSp>
        <p:nvCxnSpPr>
          <p:cNvPr id="29" name="直接连接符 28"/>
          <p:cNvCxnSpPr/>
          <p:nvPr userDrawn="1"/>
        </p:nvCxnSpPr>
        <p:spPr>
          <a:xfrm>
            <a:off x="547053" y="2630206"/>
            <a:ext cx="0" cy="9199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图片占位符 30"/>
          <p:cNvSpPr>
            <a:spLocks noGrp="1"/>
          </p:cNvSpPr>
          <p:nvPr>
            <p:ph type="pic" sz="quarter" idx="10"/>
          </p:nvPr>
        </p:nvSpPr>
        <p:spPr>
          <a:xfrm>
            <a:off x="5834063" y="1662433"/>
            <a:ext cx="5127625" cy="353313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" name="标题 33"/>
          <p:cNvSpPr>
            <a:spLocks noGrp="1"/>
          </p:cNvSpPr>
          <p:nvPr>
            <p:ph type="title" hasCustomPrompt="1"/>
          </p:nvPr>
        </p:nvSpPr>
        <p:spPr>
          <a:xfrm>
            <a:off x="661035" y="2588425"/>
            <a:ext cx="4903647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zh-CN" altLang="en-US" sz="3600" b="1" kern="1200" spc="1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defRPr>
            </a:lvl1pPr>
          </a:lstStyle>
          <a:p>
            <a:pPr algn="l"/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南京理工大学</a:t>
            </a:r>
            <a:br>
              <a:rPr lang="en-US" altLang="zh-CN" sz="3600" b="1" spc="1200" dirty="0">
                <a:solidFill>
                  <a:schemeClr val="accent1"/>
                </a:solidFill>
                <a:cs typeface="+mn-ea"/>
                <a:sym typeface="+mn-lt"/>
              </a:rPr>
            </a:br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通用模板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453478" y="4023413"/>
            <a:ext cx="2034999" cy="3631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汇报人：刘光前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0" b="28218"/>
          <a:stretch>
            <a:fillRect/>
          </a:stretch>
        </p:blipFill>
        <p:spPr>
          <a:xfrm>
            <a:off x="-1" y="-1"/>
            <a:ext cx="12192001" cy="3429001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alpha val="3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9066" y="1329778"/>
            <a:ext cx="48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目录</a:t>
            </a:r>
            <a:r>
              <a:rPr kumimoji="0" lang="en-US" altLang="zh-CN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/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CONTENTS</a:t>
            </a:r>
            <a:endParaRPr kumimoji="0" lang="zh-CN" altLang="en-US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55440"/>
            <a:ext cx="12192000" cy="2702560"/>
          </a:xfrm>
          <a:prstGeom prst="rect">
            <a:avLst/>
          </a:prstGeom>
          <a:solidFill>
            <a:srgbClr val="3D7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35075" y="-1"/>
            <a:ext cx="2554605" cy="630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18074" y="4391727"/>
            <a:ext cx="178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470587" y="5290050"/>
            <a:ext cx="20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ea"/>
                <a:sym typeface="+mn-lt"/>
              </a:rPr>
              <a:t>CONTENTS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504082" y="4266535"/>
            <a:ext cx="20165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488562" y="5842000"/>
            <a:ext cx="20476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1" y="393016"/>
            <a:ext cx="1711292" cy="1611203"/>
          </a:xfrm>
          <a:prstGeom prst="rect">
            <a:avLst/>
          </a:prstGeom>
          <a:noFill/>
        </p:spPr>
      </p:pic>
      <p:sp>
        <p:nvSpPr>
          <p:cNvPr id="31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3789363" y="0"/>
            <a:ext cx="8402637" cy="415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notes-book-with-bookmark_46168"/>
          <p:cNvSpPr>
            <a:spLocks noChangeAspect="1"/>
          </p:cNvSpPr>
          <p:nvPr userDrawn="1"/>
        </p:nvSpPr>
        <p:spPr bwMode="auto">
          <a:xfrm>
            <a:off x="823645" y="496875"/>
            <a:ext cx="366358" cy="365848"/>
          </a:xfrm>
          <a:custGeom>
            <a:avLst/>
            <a:gdLst>
              <a:gd name="connsiteX0" fmla="*/ 220168 w 608697"/>
              <a:gd name="connsiteY0" fmla="*/ 149793 h 607851"/>
              <a:gd name="connsiteX1" fmla="*/ 239222 w 608697"/>
              <a:gd name="connsiteY1" fmla="*/ 161748 h 607851"/>
              <a:gd name="connsiteX2" fmla="*/ 303540 w 608697"/>
              <a:gd name="connsiteY2" fmla="*/ 252175 h 607851"/>
              <a:gd name="connsiteX3" fmla="*/ 304361 w 608697"/>
              <a:gd name="connsiteY3" fmla="*/ 252026 h 607851"/>
              <a:gd name="connsiteX4" fmla="*/ 347190 w 608697"/>
              <a:gd name="connsiteY4" fmla="*/ 274596 h 607851"/>
              <a:gd name="connsiteX5" fmla="*/ 417850 w 608697"/>
              <a:gd name="connsiteY5" fmla="*/ 274596 h 607851"/>
              <a:gd name="connsiteX6" fmla="*/ 447173 w 608697"/>
              <a:gd name="connsiteY6" fmla="*/ 303943 h 607851"/>
              <a:gd name="connsiteX7" fmla="*/ 417775 w 608697"/>
              <a:gd name="connsiteY7" fmla="*/ 333291 h 607851"/>
              <a:gd name="connsiteX8" fmla="*/ 347190 w 608697"/>
              <a:gd name="connsiteY8" fmla="*/ 333291 h 607851"/>
              <a:gd name="connsiteX9" fmla="*/ 304361 w 608697"/>
              <a:gd name="connsiteY9" fmla="*/ 355861 h 607851"/>
              <a:gd name="connsiteX10" fmla="*/ 252354 w 608697"/>
              <a:gd name="connsiteY10" fmla="*/ 303943 h 607851"/>
              <a:gd name="connsiteX11" fmla="*/ 255712 w 608697"/>
              <a:gd name="connsiteY11" fmla="*/ 286216 h 607851"/>
              <a:gd name="connsiteX12" fmla="*/ 191320 w 608697"/>
              <a:gd name="connsiteY12" fmla="*/ 195714 h 607851"/>
              <a:gd name="connsiteX13" fmla="*/ 198259 w 608697"/>
              <a:gd name="connsiteY13" fmla="*/ 154820 h 607851"/>
              <a:gd name="connsiteX14" fmla="*/ 220168 w 608697"/>
              <a:gd name="connsiteY14" fmla="*/ 149793 h 607851"/>
              <a:gd name="connsiteX15" fmla="*/ 284730 w 608697"/>
              <a:gd name="connsiteY15" fmla="*/ 79259 h 607851"/>
              <a:gd name="connsiteX16" fmla="*/ 79369 w 608697"/>
              <a:gd name="connsiteY16" fmla="*/ 284409 h 607851"/>
              <a:gd name="connsiteX17" fmla="*/ 105701 w 608697"/>
              <a:gd name="connsiteY17" fmla="*/ 284409 h 607851"/>
              <a:gd name="connsiteX18" fmla="*/ 125320 w 608697"/>
              <a:gd name="connsiteY18" fmla="*/ 303925 h 607851"/>
              <a:gd name="connsiteX19" fmla="*/ 105701 w 608697"/>
              <a:gd name="connsiteY19" fmla="*/ 323517 h 607851"/>
              <a:gd name="connsiteX20" fmla="*/ 79369 w 608697"/>
              <a:gd name="connsiteY20" fmla="*/ 323517 h 607851"/>
              <a:gd name="connsiteX21" fmla="*/ 284805 w 608697"/>
              <a:gd name="connsiteY21" fmla="*/ 528592 h 607851"/>
              <a:gd name="connsiteX22" fmla="*/ 284805 w 608697"/>
              <a:gd name="connsiteY22" fmla="*/ 502296 h 607851"/>
              <a:gd name="connsiteX23" fmla="*/ 304349 w 608697"/>
              <a:gd name="connsiteY23" fmla="*/ 482705 h 607851"/>
              <a:gd name="connsiteX24" fmla="*/ 323967 w 608697"/>
              <a:gd name="connsiteY24" fmla="*/ 502296 h 607851"/>
              <a:gd name="connsiteX25" fmla="*/ 323967 w 608697"/>
              <a:gd name="connsiteY25" fmla="*/ 528592 h 607851"/>
              <a:gd name="connsiteX26" fmla="*/ 529328 w 608697"/>
              <a:gd name="connsiteY26" fmla="*/ 323442 h 607851"/>
              <a:gd name="connsiteX27" fmla="*/ 502996 w 608697"/>
              <a:gd name="connsiteY27" fmla="*/ 323442 h 607851"/>
              <a:gd name="connsiteX28" fmla="*/ 483377 w 608697"/>
              <a:gd name="connsiteY28" fmla="*/ 303925 h 607851"/>
              <a:gd name="connsiteX29" fmla="*/ 502996 w 608697"/>
              <a:gd name="connsiteY29" fmla="*/ 284334 h 607851"/>
              <a:gd name="connsiteX30" fmla="*/ 529328 w 608697"/>
              <a:gd name="connsiteY30" fmla="*/ 284334 h 607851"/>
              <a:gd name="connsiteX31" fmla="*/ 323893 w 608697"/>
              <a:gd name="connsiteY31" fmla="*/ 79259 h 607851"/>
              <a:gd name="connsiteX32" fmla="*/ 323893 w 608697"/>
              <a:gd name="connsiteY32" fmla="*/ 105555 h 607851"/>
              <a:gd name="connsiteX33" fmla="*/ 304349 w 608697"/>
              <a:gd name="connsiteY33" fmla="*/ 125146 h 607851"/>
              <a:gd name="connsiteX34" fmla="*/ 284730 w 608697"/>
              <a:gd name="connsiteY34" fmla="*/ 105555 h 607851"/>
              <a:gd name="connsiteX35" fmla="*/ 304349 w 608697"/>
              <a:gd name="connsiteY35" fmla="*/ 0 h 607851"/>
              <a:gd name="connsiteX36" fmla="*/ 608697 w 608697"/>
              <a:gd name="connsiteY36" fmla="*/ 303925 h 607851"/>
              <a:gd name="connsiteX37" fmla="*/ 304349 w 608697"/>
              <a:gd name="connsiteY37" fmla="*/ 607851 h 607851"/>
              <a:gd name="connsiteX38" fmla="*/ 0 w 608697"/>
              <a:gd name="connsiteY38" fmla="*/ 303925 h 607851"/>
              <a:gd name="connsiteX39" fmla="*/ 304349 w 608697"/>
              <a:gd name="connsiteY39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697" h="607851">
                <a:moveTo>
                  <a:pt x="220168" y="149793"/>
                </a:moveTo>
                <a:cubicBezTo>
                  <a:pt x="227582" y="151040"/>
                  <a:pt x="234522" y="155119"/>
                  <a:pt x="239222" y="161748"/>
                </a:cubicBezTo>
                <a:lnTo>
                  <a:pt x="303540" y="252175"/>
                </a:lnTo>
                <a:cubicBezTo>
                  <a:pt x="303839" y="252101"/>
                  <a:pt x="304062" y="252026"/>
                  <a:pt x="304361" y="252026"/>
                </a:cubicBezTo>
                <a:cubicBezTo>
                  <a:pt x="322119" y="252026"/>
                  <a:pt x="337863" y="261039"/>
                  <a:pt x="347190" y="274596"/>
                </a:cubicBezTo>
                <a:lnTo>
                  <a:pt x="417850" y="274596"/>
                </a:lnTo>
                <a:cubicBezTo>
                  <a:pt x="434041" y="274596"/>
                  <a:pt x="447173" y="287705"/>
                  <a:pt x="447173" y="303943"/>
                </a:cubicBezTo>
                <a:cubicBezTo>
                  <a:pt x="447173" y="320107"/>
                  <a:pt x="434041" y="333291"/>
                  <a:pt x="417775" y="333291"/>
                </a:cubicBezTo>
                <a:lnTo>
                  <a:pt x="347190" y="333291"/>
                </a:lnTo>
                <a:cubicBezTo>
                  <a:pt x="337863" y="346848"/>
                  <a:pt x="322194" y="355861"/>
                  <a:pt x="304361" y="355861"/>
                </a:cubicBezTo>
                <a:cubicBezTo>
                  <a:pt x="275634" y="355861"/>
                  <a:pt x="252354" y="332621"/>
                  <a:pt x="252354" y="303943"/>
                </a:cubicBezTo>
                <a:cubicBezTo>
                  <a:pt x="252354" y="297687"/>
                  <a:pt x="253698" y="291802"/>
                  <a:pt x="255712" y="286216"/>
                </a:cubicBezTo>
                <a:lnTo>
                  <a:pt x="191320" y="195714"/>
                </a:lnTo>
                <a:cubicBezTo>
                  <a:pt x="181918" y="182530"/>
                  <a:pt x="184977" y="164206"/>
                  <a:pt x="198259" y="154820"/>
                </a:cubicBezTo>
                <a:cubicBezTo>
                  <a:pt x="204862" y="150128"/>
                  <a:pt x="212753" y="148545"/>
                  <a:pt x="220168" y="149793"/>
                </a:cubicBezTo>
                <a:close/>
                <a:moveTo>
                  <a:pt x="284730" y="79259"/>
                </a:moveTo>
                <a:cubicBezTo>
                  <a:pt x="175746" y="88645"/>
                  <a:pt x="88768" y="175502"/>
                  <a:pt x="79369" y="284409"/>
                </a:cubicBezTo>
                <a:lnTo>
                  <a:pt x="105701" y="284409"/>
                </a:lnTo>
                <a:cubicBezTo>
                  <a:pt x="116517" y="284409"/>
                  <a:pt x="125320" y="293124"/>
                  <a:pt x="125320" y="303925"/>
                </a:cubicBezTo>
                <a:cubicBezTo>
                  <a:pt x="125320" y="314727"/>
                  <a:pt x="116517" y="323517"/>
                  <a:pt x="105701" y="323517"/>
                </a:cubicBezTo>
                <a:lnTo>
                  <a:pt x="79369" y="323517"/>
                </a:lnTo>
                <a:cubicBezTo>
                  <a:pt x="88768" y="432349"/>
                  <a:pt x="175746" y="519206"/>
                  <a:pt x="284805" y="528592"/>
                </a:cubicBezTo>
                <a:lnTo>
                  <a:pt x="284805" y="502296"/>
                </a:lnTo>
                <a:cubicBezTo>
                  <a:pt x="284805" y="491495"/>
                  <a:pt x="293532" y="482705"/>
                  <a:pt x="304349" y="482705"/>
                </a:cubicBezTo>
                <a:cubicBezTo>
                  <a:pt x="315165" y="482705"/>
                  <a:pt x="323967" y="491495"/>
                  <a:pt x="323967" y="502296"/>
                </a:cubicBezTo>
                <a:lnTo>
                  <a:pt x="323967" y="528592"/>
                </a:lnTo>
                <a:cubicBezTo>
                  <a:pt x="432951" y="519206"/>
                  <a:pt x="519929" y="432349"/>
                  <a:pt x="529328" y="323442"/>
                </a:cubicBezTo>
                <a:lnTo>
                  <a:pt x="502996" y="323442"/>
                </a:lnTo>
                <a:cubicBezTo>
                  <a:pt x="492179" y="323442"/>
                  <a:pt x="483377" y="314727"/>
                  <a:pt x="483377" y="303925"/>
                </a:cubicBezTo>
                <a:cubicBezTo>
                  <a:pt x="483377" y="293124"/>
                  <a:pt x="492179" y="284334"/>
                  <a:pt x="502996" y="284334"/>
                </a:cubicBezTo>
                <a:lnTo>
                  <a:pt x="529328" y="284334"/>
                </a:lnTo>
                <a:cubicBezTo>
                  <a:pt x="519929" y="175502"/>
                  <a:pt x="432951" y="88645"/>
                  <a:pt x="323893" y="79259"/>
                </a:cubicBezTo>
                <a:lnTo>
                  <a:pt x="323893" y="105555"/>
                </a:lnTo>
                <a:cubicBezTo>
                  <a:pt x="323893" y="116356"/>
                  <a:pt x="315165" y="125146"/>
                  <a:pt x="304349" y="125146"/>
                </a:cubicBezTo>
                <a:cubicBezTo>
                  <a:pt x="293532" y="125146"/>
                  <a:pt x="284730" y="116356"/>
                  <a:pt x="284730" y="105555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5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5" y="607851"/>
                  <a:pt x="0" y="471755"/>
                  <a:pt x="0" y="303925"/>
                </a:cubicBezTo>
                <a:cubicBezTo>
                  <a:pt x="0" y="136096"/>
                  <a:pt x="136285" y="0"/>
                  <a:pt x="3043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sp>
        <p:nvSpPr>
          <p:cNvPr id="3" name="infographic-diagram_15452"/>
          <p:cNvSpPr>
            <a:spLocks noChangeAspect="1"/>
          </p:cNvSpPr>
          <p:nvPr userDrawn="1"/>
        </p:nvSpPr>
        <p:spPr bwMode="auto">
          <a:xfrm>
            <a:off x="835152" y="493784"/>
            <a:ext cx="343344" cy="368301"/>
          </a:xfrm>
          <a:custGeom>
            <a:avLst/>
            <a:gdLst>
              <a:gd name="connsiteX0" fmla="*/ 16143 w 564989"/>
              <a:gd name="connsiteY0" fmla="*/ 573798 h 606057"/>
              <a:gd name="connsiteX1" fmla="*/ 548846 w 564989"/>
              <a:gd name="connsiteY1" fmla="*/ 573798 h 606057"/>
              <a:gd name="connsiteX2" fmla="*/ 564989 w 564989"/>
              <a:gd name="connsiteY2" fmla="*/ 589928 h 606057"/>
              <a:gd name="connsiteX3" fmla="*/ 548846 w 564989"/>
              <a:gd name="connsiteY3" fmla="*/ 606057 h 606057"/>
              <a:gd name="connsiteX4" fmla="*/ 16143 w 564989"/>
              <a:gd name="connsiteY4" fmla="*/ 606057 h 606057"/>
              <a:gd name="connsiteX5" fmla="*/ 0 w 564989"/>
              <a:gd name="connsiteY5" fmla="*/ 589928 h 606057"/>
              <a:gd name="connsiteX6" fmla="*/ 16143 w 564989"/>
              <a:gd name="connsiteY6" fmla="*/ 573798 h 606057"/>
              <a:gd name="connsiteX7" fmla="*/ 48465 w 564989"/>
              <a:gd name="connsiteY7" fmla="*/ 193425 h 606057"/>
              <a:gd name="connsiteX8" fmla="*/ 125915 w 564989"/>
              <a:gd name="connsiteY8" fmla="*/ 193425 h 606057"/>
              <a:gd name="connsiteX9" fmla="*/ 158186 w 564989"/>
              <a:gd name="connsiteY9" fmla="*/ 225663 h 606057"/>
              <a:gd name="connsiteX10" fmla="*/ 158186 w 564989"/>
              <a:gd name="connsiteY10" fmla="*/ 507746 h 606057"/>
              <a:gd name="connsiteX11" fmla="*/ 125915 w 564989"/>
              <a:gd name="connsiteY11" fmla="*/ 539984 h 606057"/>
              <a:gd name="connsiteX12" fmla="*/ 48465 w 564989"/>
              <a:gd name="connsiteY12" fmla="*/ 539984 h 606057"/>
              <a:gd name="connsiteX13" fmla="*/ 16194 w 564989"/>
              <a:gd name="connsiteY13" fmla="*/ 507746 h 606057"/>
              <a:gd name="connsiteX14" fmla="*/ 16194 w 564989"/>
              <a:gd name="connsiteY14" fmla="*/ 225663 h 606057"/>
              <a:gd name="connsiteX15" fmla="*/ 48465 w 564989"/>
              <a:gd name="connsiteY15" fmla="*/ 193425 h 606057"/>
              <a:gd name="connsiteX16" fmla="*/ 447906 w 564989"/>
              <a:gd name="connsiteY16" fmla="*/ 107142 h 606057"/>
              <a:gd name="connsiteX17" fmla="*/ 526217 w 564989"/>
              <a:gd name="connsiteY17" fmla="*/ 107142 h 606057"/>
              <a:gd name="connsiteX18" fmla="*/ 558511 w 564989"/>
              <a:gd name="connsiteY18" fmla="*/ 139384 h 606057"/>
              <a:gd name="connsiteX19" fmla="*/ 558511 w 564989"/>
              <a:gd name="connsiteY19" fmla="*/ 507742 h 606057"/>
              <a:gd name="connsiteX20" fmla="*/ 526217 w 564989"/>
              <a:gd name="connsiteY20" fmla="*/ 539984 h 606057"/>
              <a:gd name="connsiteX21" fmla="*/ 447906 w 564989"/>
              <a:gd name="connsiteY21" fmla="*/ 539984 h 606057"/>
              <a:gd name="connsiteX22" fmla="*/ 415612 w 564989"/>
              <a:gd name="connsiteY22" fmla="*/ 507742 h 606057"/>
              <a:gd name="connsiteX23" fmla="*/ 415612 w 564989"/>
              <a:gd name="connsiteY23" fmla="*/ 139384 h 606057"/>
              <a:gd name="connsiteX24" fmla="*/ 447906 w 564989"/>
              <a:gd name="connsiteY24" fmla="*/ 107142 h 606057"/>
              <a:gd name="connsiteX25" fmla="*/ 246967 w 564989"/>
              <a:gd name="connsiteY25" fmla="*/ 0 h 606057"/>
              <a:gd name="connsiteX26" fmla="*/ 325278 w 564989"/>
              <a:gd name="connsiteY26" fmla="*/ 0 h 606057"/>
              <a:gd name="connsiteX27" fmla="*/ 357572 w 564989"/>
              <a:gd name="connsiteY27" fmla="*/ 32238 h 606057"/>
              <a:gd name="connsiteX28" fmla="*/ 357572 w 564989"/>
              <a:gd name="connsiteY28" fmla="*/ 507746 h 606057"/>
              <a:gd name="connsiteX29" fmla="*/ 325278 w 564989"/>
              <a:gd name="connsiteY29" fmla="*/ 539984 h 606057"/>
              <a:gd name="connsiteX30" fmla="*/ 246967 w 564989"/>
              <a:gd name="connsiteY30" fmla="*/ 539984 h 606057"/>
              <a:gd name="connsiteX31" fmla="*/ 214673 w 564989"/>
              <a:gd name="connsiteY31" fmla="*/ 507746 h 606057"/>
              <a:gd name="connsiteX32" fmla="*/ 214673 w 564989"/>
              <a:gd name="connsiteY32" fmla="*/ 32238 h 606057"/>
              <a:gd name="connsiteX33" fmla="*/ 246967 w 564989"/>
              <a:gd name="connsiteY33" fmla="*/ 0 h 60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4989" h="606057">
                <a:moveTo>
                  <a:pt x="16143" y="573798"/>
                </a:moveTo>
                <a:lnTo>
                  <a:pt x="548846" y="573798"/>
                </a:lnTo>
                <a:cubicBezTo>
                  <a:pt x="557725" y="573798"/>
                  <a:pt x="564989" y="581056"/>
                  <a:pt x="564989" y="589928"/>
                </a:cubicBezTo>
                <a:cubicBezTo>
                  <a:pt x="564989" y="598799"/>
                  <a:pt x="557725" y="606057"/>
                  <a:pt x="548846" y="606057"/>
                </a:cubicBezTo>
                <a:lnTo>
                  <a:pt x="16143" y="606057"/>
                </a:lnTo>
                <a:cubicBezTo>
                  <a:pt x="7264" y="606057"/>
                  <a:pt x="0" y="598799"/>
                  <a:pt x="0" y="589928"/>
                </a:cubicBezTo>
                <a:cubicBezTo>
                  <a:pt x="0" y="581056"/>
                  <a:pt x="7264" y="573798"/>
                  <a:pt x="16143" y="573798"/>
                </a:cubicBezTo>
                <a:close/>
                <a:moveTo>
                  <a:pt x="48465" y="193425"/>
                </a:moveTo>
                <a:lnTo>
                  <a:pt x="125915" y="193425"/>
                </a:lnTo>
                <a:cubicBezTo>
                  <a:pt x="144471" y="193425"/>
                  <a:pt x="158186" y="207932"/>
                  <a:pt x="158186" y="225663"/>
                </a:cubicBezTo>
                <a:lnTo>
                  <a:pt x="158186" y="507746"/>
                </a:lnTo>
                <a:cubicBezTo>
                  <a:pt x="158186" y="525477"/>
                  <a:pt x="144471" y="539984"/>
                  <a:pt x="125915" y="539984"/>
                </a:cubicBezTo>
                <a:lnTo>
                  <a:pt x="48465" y="539984"/>
                </a:lnTo>
                <a:cubicBezTo>
                  <a:pt x="30716" y="539984"/>
                  <a:pt x="16194" y="525477"/>
                  <a:pt x="16194" y="507746"/>
                </a:cubicBezTo>
                <a:lnTo>
                  <a:pt x="16194" y="225663"/>
                </a:lnTo>
                <a:cubicBezTo>
                  <a:pt x="16194" y="207932"/>
                  <a:pt x="30716" y="193425"/>
                  <a:pt x="48465" y="193425"/>
                </a:cubicBezTo>
                <a:close/>
                <a:moveTo>
                  <a:pt x="447906" y="107142"/>
                </a:moveTo>
                <a:lnTo>
                  <a:pt x="526217" y="107142"/>
                </a:lnTo>
                <a:cubicBezTo>
                  <a:pt x="543979" y="107142"/>
                  <a:pt x="558511" y="121651"/>
                  <a:pt x="558511" y="139384"/>
                </a:cubicBezTo>
                <a:lnTo>
                  <a:pt x="558511" y="507742"/>
                </a:lnTo>
                <a:cubicBezTo>
                  <a:pt x="558511" y="525475"/>
                  <a:pt x="543979" y="539984"/>
                  <a:pt x="526217" y="539984"/>
                </a:cubicBezTo>
                <a:lnTo>
                  <a:pt x="447906" y="539984"/>
                </a:lnTo>
                <a:cubicBezTo>
                  <a:pt x="430144" y="539984"/>
                  <a:pt x="415612" y="525475"/>
                  <a:pt x="415612" y="507742"/>
                </a:cubicBezTo>
                <a:lnTo>
                  <a:pt x="415612" y="139384"/>
                </a:lnTo>
                <a:cubicBezTo>
                  <a:pt x="415612" y="121651"/>
                  <a:pt x="430144" y="107142"/>
                  <a:pt x="447906" y="107142"/>
                </a:cubicBezTo>
                <a:close/>
                <a:moveTo>
                  <a:pt x="246967" y="0"/>
                </a:moveTo>
                <a:lnTo>
                  <a:pt x="325278" y="0"/>
                </a:lnTo>
                <a:cubicBezTo>
                  <a:pt x="343040" y="0"/>
                  <a:pt x="357572" y="14507"/>
                  <a:pt x="357572" y="32238"/>
                </a:cubicBezTo>
                <a:lnTo>
                  <a:pt x="357572" y="507746"/>
                </a:lnTo>
                <a:cubicBezTo>
                  <a:pt x="357572" y="525477"/>
                  <a:pt x="343040" y="539984"/>
                  <a:pt x="325278" y="539984"/>
                </a:cubicBezTo>
                <a:lnTo>
                  <a:pt x="246967" y="539984"/>
                </a:lnTo>
                <a:cubicBezTo>
                  <a:pt x="229205" y="539984"/>
                  <a:pt x="214673" y="525477"/>
                  <a:pt x="214673" y="507746"/>
                </a:cubicBezTo>
                <a:lnTo>
                  <a:pt x="214673" y="32238"/>
                </a:lnTo>
                <a:cubicBezTo>
                  <a:pt x="214673" y="14507"/>
                  <a:pt x="229205" y="0"/>
                  <a:pt x="246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int-location_108201"/>
          <p:cNvSpPr>
            <a:spLocks noChangeAspect="1"/>
          </p:cNvSpPr>
          <p:nvPr userDrawn="1"/>
        </p:nvSpPr>
        <p:spPr bwMode="auto">
          <a:xfrm>
            <a:off x="888834" y="482334"/>
            <a:ext cx="235980" cy="391202"/>
          </a:xfrm>
          <a:custGeom>
            <a:avLst/>
            <a:gdLst>
              <a:gd name="connsiteX0" fmla="*/ 151631 w 364964"/>
              <a:gd name="connsiteY0" fmla="*/ 514916 h 605028"/>
              <a:gd name="connsiteX1" fmla="*/ 213192 w 364964"/>
              <a:gd name="connsiteY1" fmla="*/ 514916 h 605028"/>
              <a:gd name="connsiteX2" fmla="*/ 228420 w 364964"/>
              <a:gd name="connsiteY2" fmla="*/ 530123 h 605028"/>
              <a:gd name="connsiteX3" fmla="*/ 213192 w 364964"/>
              <a:gd name="connsiteY3" fmla="*/ 545330 h 605028"/>
              <a:gd name="connsiteX4" fmla="*/ 151631 w 364964"/>
              <a:gd name="connsiteY4" fmla="*/ 545330 h 605028"/>
              <a:gd name="connsiteX5" fmla="*/ 136403 w 364964"/>
              <a:gd name="connsiteY5" fmla="*/ 530123 h 605028"/>
              <a:gd name="connsiteX6" fmla="*/ 151631 w 364964"/>
              <a:gd name="connsiteY6" fmla="*/ 514916 h 605028"/>
              <a:gd name="connsiteX7" fmla="*/ 30359 w 364964"/>
              <a:gd name="connsiteY7" fmla="*/ 482854 h 605028"/>
              <a:gd name="connsiteX8" fmla="*/ 30359 w 364964"/>
              <a:gd name="connsiteY8" fmla="*/ 557938 h 605028"/>
              <a:gd name="connsiteX9" fmla="*/ 47071 w 364964"/>
              <a:gd name="connsiteY9" fmla="*/ 574624 h 605028"/>
              <a:gd name="connsiteX10" fmla="*/ 317800 w 364964"/>
              <a:gd name="connsiteY10" fmla="*/ 574624 h 605028"/>
              <a:gd name="connsiteX11" fmla="*/ 334512 w 364964"/>
              <a:gd name="connsiteY11" fmla="*/ 557938 h 605028"/>
              <a:gd name="connsiteX12" fmla="*/ 334512 w 364964"/>
              <a:gd name="connsiteY12" fmla="*/ 482854 h 605028"/>
              <a:gd name="connsiteX13" fmla="*/ 30359 w 364964"/>
              <a:gd name="connsiteY13" fmla="*/ 108918 h 605028"/>
              <a:gd name="connsiteX14" fmla="*/ 30359 w 364964"/>
              <a:gd name="connsiteY14" fmla="*/ 452728 h 605028"/>
              <a:gd name="connsiteX15" fmla="*/ 334512 w 364964"/>
              <a:gd name="connsiteY15" fmla="*/ 452728 h 605028"/>
              <a:gd name="connsiteX16" fmla="*/ 334512 w 364964"/>
              <a:gd name="connsiteY16" fmla="*/ 108918 h 605028"/>
              <a:gd name="connsiteX17" fmla="*/ 47071 w 364964"/>
              <a:gd name="connsiteY17" fmla="*/ 30312 h 605028"/>
              <a:gd name="connsiteX18" fmla="*/ 30359 w 364964"/>
              <a:gd name="connsiteY18" fmla="*/ 46997 h 605028"/>
              <a:gd name="connsiteX19" fmla="*/ 30359 w 364964"/>
              <a:gd name="connsiteY19" fmla="*/ 78606 h 605028"/>
              <a:gd name="connsiteX20" fmla="*/ 334605 w 364964"/>
              <a:gd name="connsiteY20" fmla="*/ 78606 h 605028"/>
              <a:gd name="connsiteX21" fmla="*/ 334605 w 364964"/>
              <a:gd name="connsiteY21" fmla="*/ 46997 h 605028"/>
              <a:gd name="connsiteX22" fmla="*/ 317893 w 364964"/>
              <a:gd name="connsiteY22" fmla="*/ 30312 h 605028"/>
              <a:gd name="connsiteX23" fmla="*/ 47071 w 364964"/>
              <a:gd name="connsiteY23" fmla="*/ 0 h 605028"/>
              <a:gd name="connsiteX24" fmla="*/ 317893 w 364964"/>
              <a:gd name="connsiteY24" fmla="*/ 0 h 605028"/>
              <a:gd name="connsiteX25" fmla="*/ 364964 w 364964"/>
              <a:gd name="connsiteY25" fmla="*/ 46997 h 605028"/>
              <a:gd name="connsiteX26" fmla="*/ 364964 w 364964"/>
              <a:gd name="connsiteY26" fmla="*/ 557938 h 605028"/>
              <a:gd name="connsiteX27" fmla="*/ 317893 w 364964"/>
              <a:gd name="connsiteY27" fmla="*/ 605028 h 605028"/>
              <a:gd name="connsiteX28" fmla="*/ 47071 w 364964"/>
              <a:gd name="connsiteY28" fmla="*/ 605028 h 605028"/>
              <a:gd name="connsiteX29" fmla="*/ 0 w 364964"/>
              <a:gd name="connsiteY29" fmla="*/ 558031 h 605028"/>
              <a:gd name="connsiteX30" fmla="*/ 0 w 364964"/>
              <a:gd name="connsiteY30" fmla="*/ 46997 h 605028"/>
              <a:gd name="connsiteX31" fmla="*/ 47071 w 364964"/>
              <a:gd name="connsiteY3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64964" h="605028">
                <a:moveTo>
                  <a:pt x="151631" y="514916"/>
                </a:moveTo>
                <a:lnTo>
                  <a:pt x="213192" y="514916"/>
                </a:lnTo>
                <a:cubicBezTo>
                  <a:pt x="221642" y="514916"/>
                  <a:pt x="228420" y="521685"/>
                  <a:pt x="228420" y="530123"/>
                </a:cubicBezTo>
                <a:cubicBezTo>
                  <a:pt x="228420" y="538468"/>
                  <a:pt x="221642" y="545330"/>
                  <a:pt x="213192" y="545330"/>
                </a:cubicBezTo>
                <a:lnTo>
                  <a:pt x="151631" y="545330"/>
                </a:lnTo>
                <a:cubicBezTo>
                  <a:pt x="143274" y="545330"/>
                  <a:pt x="136403" y="538468"/>
                  <a:pt x="136403" y="530123"/>
                </a:cubicBezTo>
                <a:cubicBezTo>
                  <a:pt x="136403" y="521685"/>
                  <a:pt x="143274" y="514916"/>
                  <a:pt x="151631" y="514916"/>
                </a:cubicBezTo>
                <a:close/>
                <a:moveTo>
                  <a:pt x="30359" y="482854"/>
                </a:moveTo>
                <a:lnTo>
                  <a:pt x="30359" y="557938"/>
                </a:lnTo>
                <a:cubicBezTo>
                  <a:pt x="30359" y="567208"/>
                  <a:pt x="37880" y="574624"/>
                  <a:pt x="47071" y="574624"/>
                </a:cubicBezTo>
                <a:lnTo>
                  <a:pt x="317800" y="574624"/>
                </a:lnTo>
                <a:cubicBezTo>
                  <a:pt x="327084" y="574624"/>
                  <a:pt x="334512" y="567023"/>
                  <a:pt x="334512" y="557938"/>
                </a:cubicBezTo>
                <a:lnTo>
                  <a:pt x="334512" y="482854"/>
                </a:lnTo>
                <a:close/>
                <a:moveTo>
                  <a:pt x="30359" y="108918"/>
                </a:moveTo>
                <a:lnTo>
                  <a:pt x="30359" y="452728"/>
                </a:lnTo>
                <a:lnTo>
                  <a:pt x="334512" y="452728"/>
                </a:lnTo>
                <a:lnTo>
                  <a:pt x="334512" y="108918"/>
                </a:lnTo>
                <a:close/>
                <a:moveTo>
                  <a:pt x="47071" y="30312"/>
                </a:moveTo>
                <a:cubicBezTo>
                  <a:pt x="37880" y="30312"/>
                  <a:pt x="30359" y="37727"/>
                  <a:pt x="30359" y="46997"/>
                </a:cubicBezTo>
                <a:lnTo>
                  <a:pt x="30359" y="78606"/>
                </a:lnTo>
                <a:lnTo>
                  <a:pt x="334605" y="78606"/>
                </a:lnTo>
                <a:lnTo>
                  <a:pt x="334605" y="46997"/>
                </a:lnTo>
                <a:cubicBezTo>
                  <a:pt x="334605" y="37727"/>
                  <a:pt x="327084" y="30312"/>
                  <a:pt x="317893" y="30312"/>
                </a:cubicBezTo>
                <a:close/>
                <a:moveTo>
                  <a:pt x="47071" y="0"/>
                </a:moveTo>
                <a:lnTo>
                  <a:pt x="317893" y="0"/>
                </a:lnTo>
                <a:cubicBezTo>
                  <a:pt x="343889" y="0"/>
                  <a:pt x="364964" y="21135"/>
                  <a:pt x="364964" y="46997"/>
                </a:cubicBezTo>
                <a:lnTo>
                  <a:pt x="364964" y="557938"/>
                </a:lnTo>
                <a:cubicBezTo>
                  <a:pt x="364964" y="583893"/>
                  <a:pt x="343796" y="604843"/>
                  <a:pt x="317893" y="605028"/>
                </a:cubicBezTo>
                <a:lnTo>
                  <a:pt x="47071" y="605028"/>
                </a:lnTo>
                <a:cubicBezTo>
                  <a:pt x="21075" y="605028"/>
                  <a:pt x="0" y="583893"/>
                  <a:pt x="0" y="558031"/>
                </a:cubicBezTo>
                <a:lnTo>
                  <a:pt x="0" y="46997"/>
                </a:lnTo>
                <a:cubicBezTo>
                  <a:pt x="0" y="21042"/>
                  <a:pt x="21168" y="0"/>
                  <a:pt x="47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A87A34-81AB-432B-8DAE-1953F412C126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22F896-40B5-4ADD-8801-0D06FADFA095}" type="slidenum"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slideLayout" Target="../slideLayouts/slideLayout18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hyperlink" Target="https://eminentgu.top/" TargetMode="Externa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4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7.xml"/><Relationship Id="rId7" Type="http://schemas.openxmlformats.org/officeDocument/2006/relationships/image" Target="../media/image3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787" y="2795268"/>
            <a:ext cx="10886883" cy="663712"/>
          </a:xfrm>
        </p:spPr>
        <p:txBody>
          <a:bodyPr>
            <a:noAutofit/>
          </a:bodyPr>
          <a:lstStyle/>
          <a:p>
            <a:r>
              <a:rPr lang="zh-CN" alt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基于智慧信息的高校自助打印管理系统项目报告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374255" y="3776345"/>
            <a:ext cx="3467100" cy="3270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班级：数据科学与大数据技术</a:t>
            </a:r>
          </a:p>
        </p:txBody>
      </p:sp>
      <p:sp>
        <p:nvSpPr>
          <p:cNvPr id="6" name="文本占位符 3"/>
          <p:cNvSpPr txBox="1"/>
          <p:nvPr/>
        </p:nvSpPr>
        <p:spPr>
          <a:xfrm>
            <a:off x="7374255" y="4199547"/>
            <a:ext cx="3771073" cy="11211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zh-CN" altLang="en-US" sz="1600" b="1" kern="1200" dirty="0" smtClean="0">
                <a:solidFill>
                  <a:schemeClr val="accent1"/>
                </a:solidFill>
                <a:effectLst/>
                <a:latin typeface="+mj-ea"/>
                <a:ea typeface="+mj-ea"/>
                <a:cs typeface="+mn-ea"/>
              </a:defRPr>
            </a:lvl1pPr>
            <a:lvl2pPr marL="0" indent="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zh-CN" altLang="en-US" sz="1600" kern="1200" cap="none" baseline="0" dirty="0" smtClean="0">
                <a:solidFill>
                  <a:schemeClr val="accent1"/>
                </a:solidFill>
                <a:effectLst/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accent1"/>
                </a:solidFill>
                <a:effectLst/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zh-CN" altLang="en-US" sz="1600" kern="1200" cap="none" baseline="0" dirty="0" smtClean="0">
                <a:solidFill>
                  <a:schemeClr val="accent1"/>
                </a:solidFill>
                <a:effectLst/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小组成员：沈贝宁 顾翔 季诚 张瀚宸 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张俊杰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 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张浩然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 </a:t>
            </a:r>
            <a:r>
              <a:rPr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张浩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cs typeface="黑体" panose="02010609060101010101" charset="-122"/>
              </a:rPr>
              <a:t>那铭心 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  <a:cs typeface="黑体" panose="02010609060101010101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82881" y="4993640"/>
            <a:ext cx="4175126" cy="327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报告日期：</a:t>
            </a:r>
            <a:r>
              <a:rPr lang="en-US" altLang="zh-CN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5"/>
          <p:cNvSpPr/>
          <p:nvPr>
            <p:custDataLst>
              <p:tags r:id="rId2"/>
            </p:custDataLst>
          </p:nvPr>
        </p:nvSpPr>
        <p:spPr>
          <a:xfrm>
            <a:off x="1312547" y="2536222"/>
            <a:ext cx="1189847" cy="1198766"/>
          </a:xfrm>
          <a:prstGeom prst="roundRect">
            <a:avLst>
              <a:gd name="adj" fmla="val 8303"/>
            </a:avLst>
          </a:prstGeom>
          <a:solidFill>
            <a:schemeClr val="accent5"/>
          </a:solidFill>
          <a:ln>
            <a:noFill/>
          </a:ln>
          <a:effectLst>
            <a:outerShdw blurRad="114300" dist="25400" dir="18000000" rotWithShape="0">
              <a:schemeClr val="accent5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圆角矩形 168"/>
          <p:cNvSpPr/>
          <p:nvPr>
            <p:custDataLst>
              <p:tags r:id="rId3"/>
            </p:custDataLst>
          </p:nvPr>
        </p:nvSpPr>
        <p:spPr>
          <a:xfrm>
            <a:off x="1066372" y="2766342"/>
            <a:ext cx="4744225" cy="2679386"/>
          </a:xfrm>
          <a:prstGeom prst="roundRect">
            <a:avLst>
              <a:gd name="adj" fmla="val 830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312545" y="3058006"/>
            <a:ext cx="3308203" cy="21870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16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学生：主要客户，预算相对有限，通常追求方便、快捷且价格适中的打印服务</a:t>
            </a: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4743838" y="3058006"/>
            <a:ext cx="733174" cy="7340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254000" dist="114300" dir="4020000" sx="79000" sy="79000" algn="t" rotWithShape="0">
              <a:schemeClr val="accent5">
                <a:lumMod val="75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b="1">
                <a:solidFill>
                  <a:schemeClr val="lt1"/>
                </a:solidFill>
              </a:rPr>
              <a:t>1</a:t>
            </a:r>
          </a:p>
        </p:txBody>
      </p:sp>
      <p:sp>
        <p:nvSpPr>
          <p:cNvPr id="12" name="圆角矩形 6"/>
          <p:cNvSpPr/>
          <p:nvPr>
            <p:custDataLst>
              <p:tags r:id="rId6"/>
            </p:custDataLst>
          </p:nvPr>
        </p:nvSpPr>
        <p:spPr>
          <a:xfrm>
            <a:off x="6628470" y="2536222"/>
            <a:ext cx="1189847" cy="1198766"/>
          </a:xfrm>
          <a:prstGeom prst="roundRect">
            <a:avLst>
              <a:gd name="adj" fmla="val 8303"/>
            </a:avLst>
          </a:prstGeom>
          <a:solidFill>
            <a:schemeClr val="accent3"/>
          </a:solidFill>
          <a:ln>
            <a:noFill/>
          </a:ln>
          <a:effectLst>
            <a:outerShdw blurRad="114300" dist="25400" dir="18000000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7"/>
          <p:cNvSpPr/>
          <p:nvPr>
            <p:custDataLst>
              <p:tags r:id="rId7"/>
            </p:custDataLst>
          </p:nvPr>
        </p:nvSpPr>
        <p:spPr>
          <a:xfrm>
            <a:off x="6382295" y="2766342"/>
            <a:ext cx="4744225" cy="2679386"/>
          </a:xfrm>
          <a:prstGeom prst="roundRect">
            <a:avLst>
              <a:gd name="adj" fmla="val 830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6628469" y="3058006"/>
            <a:ext cx="3308203" cy="218703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8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教职工：预算相对充足，对印刷质量有更高的要求，可能需要定期大批量印刷教材或研究资料。然而，考虑到教职工通常拥有学校配套的打印设备，因此在打印店消费的可能性相对较低。</a:t>
            </a: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10059761" y="3058006"/>
            <a:ext cx="733174" cy="7340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14300" dir="4020000" sx="79000" sy="79000" algn="t" rotWithShape="0">
              <a:schemeClr val="accent3"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b="1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11910" y="447675"/>
            <a:ext cx="399573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商业画布：客户细分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圆角矩形 3"/>
          <p:cNvSpPr/>
          <p:nvPr>
            <p:custDataLst>
              <p:tags r:id="rId2"/>
            </p:custDataLst>
          </p:nvPr>
        </p:nvSpPr>
        <p:spPr>
          <a:xfrm>
            <a:off x="2408218" y="1894686"/>
            <a:ext cx="1820358" cy="7957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4"/>
          <p:cNvSpPr/>
          <p:nvPr>
            <p:custDataLst>
              <p:tags r:id="rId3"/>
            </p:custDataLst>
          </p:nvPr>
        </p:nvSpPr>
        <p:spPr>
          <a:xfrm>
            <a:off x="2408218" y="1407268"/>
            <a:ext cx="571639" cy="3627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77800" dir="2700000" sx="72000" sy="72000" algn="tl" rotWithShape="0">
              <a:schemeClr val="accent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1000" b="1">
                <a:solidFill>
                  <a:schemeClr val="lt1"/>
                </a:solidFill>
              </a:rPr>
              <a:t>01</a:t>
            </a:r>
          </a:p>
        </p:txBody>
      </p:sp>
      <p:sp>
        <p:nvSpPr>
          <p:cNvPr id="112" name="文本框 111"/>
          <p:cNvSpPr txBox="1"/>
          <p:nvPr>
            <p:custDataLst>
              <p:tags r:id="rId4"/>
            </p:custDataLst>
          </p:nvPr>
        </p:nvSpPr>
        <p:spPr>
          <a:xfrm>
            <a:off x="2351850" y="2075064"/>
            <a:ext cx="1924473" cy="190258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500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提供快捷便利的服务</a:t>
            </a:r>
          </a:p>
        </p:txBody>
      </p:sp>
      <p:sp>
        <p:nvSpPr>
          <p:cNvPr id="113" name="圆角矩形 6"/>
          <p:cNvSpPr/>
          <p:nvPr>
            <p:custDataLst>
              <p:tags r:id="rId5"/>
            </p:custDataLst>
          </p:nvPr>
        </p:nvSpPr>
        <p:spPr>
          <a:xfrm>
            <a:off x="7183288" y="1894686"/>
            <a:ext cx="1820358" cy="7957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>
            <p:custDataLst>
              <p:tags r:id="rId6"/>
            </p:custDataLst>
          </p:nvPr>
        </p:nvSpPr>
        <p:spPr>
          <a:xfrm>
            <a:off x="7126920" y="2075064"/>
            <a:ext cx="1924473" cy="190258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500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满足客户个性化需求</a:t>
            </a:r>
          </a:p>
        </p:txBody>
      </p:sp>
      <p:sp>
        <p:nvSpPr>
          <p:cNvPr id="115" name="圆角矩形 10"/>
          <p:cNvSpPr/>
          <p:nvPr>
            <p:custDataLst>
              <p:tags r:id="rId7"/>
            </p:custDataLst>
          </p:nvPr>
        </p:nvSpPr>
        <p:spPr>
          <a:xfrm>
            <a:off x="2410495" y="3937863"/>
            <a:ext cx="1820358" cy="7957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>
            <p:custDataLst>
              <p:tags r:id="rId8"/>
            </p:custDataLst>
          </p:nvPr>
        </p:nvSpPr>
        <p:spPr>
          <a:xfrm>
            <a:off x="2354127" y="4118241"/>
            <a:ext cx="1924473" cy="190457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500" spc="17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满足用户不同的时间和地点需求</a:t>
            </a:r>
          </a:p>
        </p:txBody>
      </p:sp>
      <p:sp>
        <p:nvSpPr>
          <p:cNvPr id="117" name="圆角矩形 16"/>
          <p:cNvSpPr/>
          <p:nvPr>
            <p:custDataLst>
              <p:tags r:id="rId9"/>
            </p:custDataLst>
          </p:nvPr>
        </p:nvSpPr>
        <p:spPr>
          <a:xfrm>
            <a:off x="7183288" y="1407268"/>
            <a:ext cx="571639" cy="3627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254000" dist="177800" dir="2700000" sx="72000" sy="72000" algn="tl" rotWithShape="0">
              <a:schemeClr val="accent5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1000" b="1" dirty="0">
                <a:solidFill>
                  <a:schemeClr val="lt1"/>
                </a:solidFill>
              </a:rPr>
              <a:t>02</a:t>
            </a:r>
          </a:p>
        </p:txBody>
      </p:sp>
      <p:sp>
        <p:nvSpPr>
          <p:cNvPr id="118" name="圆角矩形 17"/>
          <p:cNvSpPr/>
          <p:nvPr>
            <p:custDataLst>
              <p:tags r:id="rId10"/>
            </p:custDataLst>
          </p:nvPr>
        </p:nvSpPr>
        <p:spPr>
          <a:xfrm>
            <a:off x="2410495" y="3450445"/>
            <a:ext cx="571639" cy="36274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254000" dist="177800" dir="2700000" sx="72000" sy="72000" algn="tl" rotWithShape="0">
              <a:schemeClr val="accent5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1000" b="1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19" name="圆角矩形 15"/>
          <p:cNvSpPr/>
          <p:nvPr>
            <p:custDataLst>
              <p:tags r:id="rId11"/>
            </p:custDataLst>
          </p:nvPr>
        </p:nvSpPr>
        <p:spPr>
          <a:xfrm>
            <a:off x="7239656" y="4078451"/>
            <a:ext cx="1820358" cy="7957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圆角矩形 18"/>
          <p:cNvSpPr/>
          <p:nvPr>
            <p:custDataLst>
              <p:tags r:id="rId12"/>
            </p:custDataLst>
          </p:nvPr>
        </p:nvSpPr>
        <p:spPr>
          <a:xfrm>
            <a:off x="7239656" y="3591033"/>
            <a:ext cx="571639" cy="36274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77800" dir="2700000" sx="72000" sy="72000" algn="tl" rotWithShape="0">
              <a:schemeClr val="accent1">
                <a:alpha val="5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1000" b="1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21" name="文本框 120"/>
          <p:cNvSpPr txBox="1"/>
          <p:nvPr>
            <p:custDataLst>
              <p:tags r:id="rId13"/>
            </p:custDataLst>
          </p:nvPr>
        </p:nvSpPr>
        <p:spPr>
          <a:xfrm>
            <a:off x="7183288" y="4258829"/>
            <a:ext cx="1924473" cy="190258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2500" spc="200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支持多平台客户端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60036" y="498104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商业画布：价值主张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576685" y="2422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7376" y="477340"/>
            <a:ext cx="407136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sz="1600" b="1" dirty="0">
                <a:sym typeface="+mn-lt"/>
              </a:rPr>
              <a:t>商业画布：渠道通路</a:t>
            </a:r>
            <a:r>
              <a:rPr lang="en-US" altLang="zh-CN" sz="1600" b="1" dirty="0">
                <a:sym typeface="+mn-lt"/>
              </a:rPr>
              <a:t>&amp;</a:t>
            </a:r>
            <a:r>
              <a:rPr lang="zh-CN" altLang="en-US" sz="1600" b="1" dirty="0">
                <a:sym typeface="+mn-lt"/>
              </a:rPr>
              <a:t>客户关系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3427AE-6657-4B4D-B175-803040007D3D}"/>
              </a:ext>
            </a:extLst>
          </p:cNvPr>
          <p:cNvGrpSpPr/>
          <p:nvPr/>
        </p:nvGrpSpPr>
        <p:grpSpPr>
          <a:xfrm>
            <a:off x="1240507" y="1116305"/>
            <a:ext cx="10315953" cy="2415075"/>
            <a:chOff x="3260103" y="1243518"/>
            <a:chExt cx="8436597" cy="241507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A3D4EC6-62E4-4C25-84CA-FE33D1F0C17B}"/>
                </a:ext>
              </a:extLst>
            </p:cNvPr>
            <p:cNvSpPr txBox="1"/>
            <p:nvPr/>
          </p:nvSpPr>
          <p:spPr>
            <a:xfrm>
              <a:off x="3260103" y="1243518"/>
              <a:ext cx="179391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渠道通路</a:t>
              </a:r>
            </a:p>
          </p:txBody>
        </p:sp>
        <p:sp>
          <p:nvSpPr>
            <p:cNvPr id="9" name="半闭框 8">
              <a:extLst>
                <a:ext uri="{FF2B5EF4-FFF2-40B4-BE49-F238E27FC236}">
                  <a16:creationId xmlns:a16="http://schemas.microsoft.com/office/drawing/2014/main" id="{E218B040-D678-4675-90D9-2340EF90BAFA}"/>
                </a:ext>
              </a:extLst>
            </p:cNvPr>
            <p:cNvSpPr/>
            <p:nvPr/>
          </p:nvSpPr>
          <p:spPr>
            <a:xfrm rot="10800000">
              <a:off x="10858139" y="2820032"/>
              <a:ext cx="838561" cy="838561"/>
            </a:xfrm>
            <a:prstGeom prst="halfFrame">
              <a:avLst>
                <a:gd name="adj1" fmla="val 11965"/>
                <a:gd name="adj2" fmla="val 10896"/>
              </a:avLst>
            </a:prstGeom>
            <a:solidFill>
              <a:srgbClr val="8F1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半闭框 9">
              <a:extLst>
                <a:ext uri="{FF2B5EF4-FFF2-40B4-BE49-F238E27FC236}">
                  <a16:creationId xmlns:a16="http://schemas.microsoft.com/office/drawing/2014/main" id="{DA035E49-1EA4-4B04-8F55-4A8A223B8616}"/>
                </a:ext>
              </a:extLst>
            </p:cNvPr>
            <p:cNvSpPr/>
            <p:nvPr/>
          </p:nvSpPr>
          <p:spPr>
            <a:xfrm>
              <a:off x="3318498" y="1704666"/>
              <a:ext cx="838561" cy="838561"/>
            </a:xfrm>
            <a:prstGeom prst="halfFrame">
              <a:avLst>
                <a:gd name="adj1" fmla="val 11965"/>
                <a:gd name="adj2" fmla="val 10896"/>
              </a:avLst>
            </a:prstGeom>
            <a:solidFill>
              <a:srgbClr val="8F1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BB7E2F4-D9F2-45C7-9889-80AB5C7B4A0D}"/>
                </a:ext>
              </a:extLst>
            </p:cNvPr>
            <p:cNvSpPr txBox="1"/>
            <p:nvPr/>
          </p:nvSpPr>
          <p:spPr>
            <a:xfrm>
              <a:off x="3528371" y="1917035"/>
              <a:ext cx="797088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indent="457200"/>
              <a:r>
                <a:rPr lang="zh-CN" altLang="en-US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多渠道方式直达用户。在线方面，我们提供手机客户端、PC客户端以及Web端，为用户提供随时随地的上传文件的方式。同时，线下建立打印店门店，提供更直观、更个性化的服务。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8502E2-168D-4DAE-B850-638C58784CFB}"/>
              </a:ext>
            </a:extLst>
          </p:cNvPr>
          <p:cNvGrpSpPr/>
          <p:nvPr/>
        </p:nvGrpSpPr>
        <p:grpSpPr>
          <a:xfrm>
            <a:off x="1240507" y="3429000"/>
            <a:ext cx="10315952" cy="2981325"/>
            <a:chOff x="3260103" y="1244034"/>
            <a:chExt cx="8436596" cy="298132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076F374-2423-4A77-AE28-D23A72FACE04}"/>
                </a:ext>
              </a:extLst>
            </p:cNvPr>
            <p:cNvSpPr txBox="1"/>
            <p:nvPr/>
          </p:nvSpPr>
          <p:spPr>
            <a:xfrm>
              <a:off x="3260103" y="1244034"/>
              <a:ext cx="1793911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客户关系</a:t>
              </a:r>
            </a:p>
          </p:txBody>
        </p:sp>
        <p:sp>
          <p:nvSpPr>
            <p:cNvPr id="17" name="半闭框 16">
              <a:extLst>
                <a:ext uri="{FF2B5EF4-FFF2-40B4-BE49-F238E27FC236}">
                  <a16:creationId xmlns:a16="http://schemas.microsoft.com/office/drawing/2014/main" id="{7C4A5D5A-2BE0-4ED1-ACE0-794B93B3544F}"/>
                </a:ext>
              </a:extLst>
            </p:cNvPr>
            <p:cNvSpPr/>
            <p:nvPr/>
          </p:nvSpPr>
          <p:spPr>
            <a:xfrm rot="10800000">
              <a:off x="10858138" y="3386798"/>
              <a:ext cx="838561" cy="838561"/>
            </a:xfrm>
            <a:prstGeom prst="halfFrame">
              <a:avLst>
                <a:gd name="adj1" fmla="val 11965"/>
                <a:gd name="adj2" fmla="val 10896"/>
              </a:avLst>
            </a:prstGeom>
            <a:solidFill>
              <a:srgbClr val="8F1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B383D467-FE01-4BDA-A42D-705E3049066B}"/>
                </a:ext>
              </a:extLst>
            </p:cNvPr>
            <p:cNvSpPr/>
            <p:nvPr/>
          </p:nvSpPr>
          <p:spPr>
            <a:xfrm>
              <a:off x="3318498" y="1704666"/>
              <a:ext cx="838561" cy="838561"/>
            </a:xfrm>
            <a:prstGeom prst="halfFrame">
              <a:avLst>
                <a:gd name="adj1" fmla="val 11965"/>
                <a:gd name="adj2" fmla="val 10896"/>
              </a:avLst>
            </a:prstGeom>
            <a:solidFill>
              <a:srgbClr val="8F1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6180CFF-2506-410B-9F77-BB80875898D7}"/>
                </a:ext>
              </a:extLst>
            </p:cNvPr>
            <p:cNvSpPr txBox="1"/>
            <p:nvPr/>
          </p:nvSpPr>
          <p:spPr>
            <a:xfrm>
              <a:off x="3528371" y="1917035"/>
              <a:ext cx="7970883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indent="457200"/>
              <a:r>
                <a:rPr lang="en-US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为了吸引新用户，采用积极宣传的措施，通过社交平台运营和组织免单活动等方式提高打印店的校内知名度。我们提供便利的打印服务，促使新用户使用我们的系统。</a:t>
              </a:r>
              <a:endPara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457200"/>
              <a:r>
                <a: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为了留住老用户，我们将积极响应用户反馈，以确保客户满意度与体验。</a:t>
              </a:r>
              <a:r>
                <a:rPr lang="zh-CN" altLang="en-US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且</a:t>
              </a:r>
              <a:r>
                <a: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计划开发</a:t>
              </a:r>
              <a:r>
                <a:rPr lang="en-US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VIP</a:t>
              </a:r>
              <a:r>
                <a:rPr lang="zh-CN" altLang="zh-CN" sz="2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服务，为忠实用户提供优质服务，增强客户黏性。</a:t>
              </a:r>
              <a:endParaRPr lang="zh-CN" altLang="en-US" sz="24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未命名文件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62" y="682942"/>
            <a:ext cx="9718675" cy="54921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5023" y="501546"/>
            <a:ext cx="4476998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sz="1600" b="1" dirty="0">
                <a:sym typeface="+mn-lt"/>
              </a:rPr>
              <a:t>商业画布：营收来源</a:t>
            </a:r>
            <a:r>
              <a:rPr lang="en-US" altLang="zh-CN" sz="1600" b="1" dirty="0">
                <a:sym typeface="+mn-lt"/>
              </a:rPr>
              <a:t>&amp;</a:t>
            </a:r>
            <a:r>
              <a:rPr lang="zh-CN" altLang="en-US" sz="1600" b="1" dirty="0">
                <a:sym typeface="+mn-lt"/>
              </a:rPr>
              <a:t>成本结构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命名文件(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230" y="878049"/>
            <a:ext cx="4802387" cy="32985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11910" y="447675"/>
            <a:ext cx="3546475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sz="1800" b="1" dirty="0">
                <a:sym typeface="+mn-lt"/>
              </a:rPr>
              <a:t>商业画布：核心资源</a:t>
            </a:r>
            <a:r>
              <a:rPr lang="en-US" altLang="zh-CN" sz="1800" b="1" dirty="0">
                <a:sym typeface="+mn-lt"/>
              </a:rPr>
              <a:t>&amp;</a:t>
            </a:r>
            <a:r>
              <a:rPr lang="zh-CN" altLang="en-US" sz="1800" b="1" dirty="0">
                <a:sym typeface="+mn-lt"/>
              </a:rPr>
              <a:t>关键活动</a:t>
            </a:r>
          </a:p>
        </p:txBody>
      </p:sp>
      <p:pic>
        <p:nvPicPr>
          <p:cNvPr id="4" name="图片 3" descr="未命名文件(6)">
            <a:extLst>
              <a:ext uri="{FF2B5EF4-FFF2-40B4-BE49-F238E27FC236}">
                <a16:creationId xmlns:a16="http://schemas.microsoft.com/office/drawing/2014/main" id="{E2ED8646-D157-4B9B-B54D-90F8893B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1" y="247777"/>
            <a:ext cx="4491583" cy="46852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D80A80-CA88-4884-970D-401DBF39CC2F}"/>
              </a:ext>
            </a:extLst>
          </p:cNvPr>
          <p:cNvSpPr/>
          <p:nvPr/>
        </p:nvSpPr>
        <p:spPr>
          <a:xfrm>
            <a:off x="649306" y="4932997"/>
            <a:ext cx="43708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为确保业务能高效运作，需要经过业务培训的人员。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电脑是运行整个信息管理系统的的基础，让店主能够进行管理订单、财务管理等。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DEEF15-C54E-4B3A-8967-A017EEE4789F}"/>
              </a:ext>
            </a:extLst>
          </p:cNvPr>
          <p:cNvSpPr/>
          <p:nvPr/>
        </p:nvSpPr>
        <p:spPr>
          <a:xfrm>
            <a:off x="5920033" y="3877580"/>
            <a:ext cx="5980738" cy="253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订单管理是打印业务的起始步骤，将订单的详细信息有效传输给打印店。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财务管理是打印店确保财务状况良好的重要保障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。平台管理确保打印店管理信息系统的稳定运行，包括流量监控、技术支持和界面优化。营销宣传是吸引新用户的关键活动，可以通过促销活动，社交媒体运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营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2585" y="464901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商业画布：重要合作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230189-1A11-4D3C-910D-AF0AD025D93E}"/>
              </a:ext>
            </a:extLst>
          </p:cNvPr>
          <p:cNvGrpSpPr/>
          <p:nvPr/>
        </p:nvGrpSpPr>
        <p:grpSpPr>
          <a:xfrm>
            <a:off x="6046275" y="1155131"/>
            <a:ext cx="3034126" cy="2493178"/>
            <a:chOff x="800756" y="1397487"/>
            <a:chExt cx="3034126" cy="24931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26458A-E6D5-45FA-8F3E-1B51F3B4F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56" y="1397487"/>
              <a:ext cx="2959480" cy="1593305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F0704B-378D-4F57-9315-ED8B70BF6241}"/>
                </a:ext>
              </a:extLst>
            </p:cNvPr>
            <p:cNvSpPr/>
            <p:nvPr/>
          </p:nvSpPr>
          <p:spPr>
            <a:xfrm>
              <a:off x="800756" y="2967335"/>
              <a:ext cx="303412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支付服务提供商：</a:t>
              </a:r>
              <a:r>
                <a:rPr lang="zh-CN" altLang="en-US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确保安全方便的在线支付方式，且便于进行财务管理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99BF0E-44D4-4B37-AD2B-2FB8D80C178D}"/>
              </a:ext>
            </a:extLst>
          </p:cNvPr>
          <p:cNvGrpSpPr/>
          <p:nvPr/>
        </p:nvGrpSpPr>
        <p:grpSpPr>
          <a:xfrm>
            <a:off x="3451729" y="3429000"/>
            <a:ext cx="2165509" cy="2914871"/>
            <a:chOff x="4176653" y="1256308"/>
            <a:chExt cx="2165509" cy="29148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7BCFE1-FB75-45A4-8CA1-7840472B5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039" y="1256308"/>
              <a:ext cx="1952738" cy="1849965"/>
            </a:xfrm>
            <a:prstGeom prst="rect">
              <a:avLst/>
            </a:prstGeom>
            <a:effectLst>
              <a:outerShdw blurRad="50800" dist="50800" dir="5400000" sx="1000" sy="1000" algn="ctr" rotWithShape="0">
                <a:srgbClr val="000000"/>
              </a:outerShdw>
              <a:reflection endPos="0" dist="50800" dir="5400000" sy="-100000" algn="bl" rotWithShape="0"/>
              <a:softEdge rad="165100"/>
            </a:effec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F6D049-149A-46C7-97D3-C4D74B269E9C}"/>
                </a:ext>
              </a:extLst>
            </p:cNvPr>
            <p:cNvSpPr/>
            <p:nvPr/>
          </p:nvSpPr>
          <p:spPr>
            <a:xfrm>
              <a:off x="4176653" y="2970850"/>
              <a:ext cx="216550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供应商</a:t>
              </a:r>
              <a:r>
                <a:rPr lang="zh-CN" altLang="en-US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：确保了打印店能够获得高质量的印刷材料，保障印刷质量</a:t>
              </a:r>
              <a:endParaRPr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3FA679-08F8-48DB-9954-4D2419483EEC}"/>
              </a:ext>
            </a:extLst>
          </p:cNvPr>
          <p:cNvGrpSpPr/>
          <p:nvPr/>
        </p:nvGrpSpPr>
        <p:grpSpPr>
          <a:xfrm>
            <a:off x="9153347" y="3186644"/>
            <a:ext cx="2027030" cy="3073187"/>
            <a:chOff x="6014936" y="1194003"/>
            <a:chExt cx="2027030" cy="307318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72D3C0F-0FD6-458A-8DA4-30861EF8C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94003"/>
              <a:ext cx="1945966" cy="1858473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9989D4-F5F1-4AC8-A53C-1D60C9A04FA4}"/>
                </a:ext>
              </a:extLst>
            </p:cNvPr>
            <p:cNvSpPr/>
            <p:nvPr/>
          </p:nvSpPr>
          <p:spPr>
            <a:xfrm>
              <a:off x="6014936" y="3066861"/>
              <a:ext cx="19527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外送平台</a:t>
              </a:r>
              <a:r>
                <a:rPr lang="zh-CN" altLang="en-US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：支持订单配送服务，为用户提供更为便捷的取货方式。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35A61A-C3A7-4354-9618-B6C2F51B1D8C}"/>
              </a:ext>
            </a:extLst>
          </p:cNvPr>
          <p:cNvGrpSpPr/>
          <p:nvPr/>
        </p:nvGrpSpPr>
        <p:grpSpPr>
          <a:xfrm>
            <a:off x="523988" y="1257208"/>
            <a:ext cx="3034127" cy="2705217"/>
            <a:chOff x="8028020" y="1426321"/>
            <a:chExt cx="3034127" cy="2705217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ADDAF65-3633-47AC-828B-171988A9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8020" y="1426321"/>
              <a:ext cx="3034127" cy="1769414"/>
            </a:xfrm>
            <a:prstGeom prst="rect">
              <a:avLst/>
            </a:prstGeom>
            <a:gradFill>
              <a:gsLst>
                <a:gs pos="0">
                  <a:schemeClr val="bg2">
                    <a:tint val="94000"/>
                    <a:satMod val="80000"/>
                    <a:lumMod val="106000"/>
                  </a:schemeClr>
                </a:gs>
                <a:gs pos="100000">
                  <a:schemeClr val="bg2">
                    <a:shade val="80000"/>
                  </a:schemeClr>
                </a:gs>
              </a:gsLst>
              <a:path path="circle">
                <a:fillToRect l="43000" r="43000" b="100000"/>
              </a:path>
            </a:gradFill>
            <a:effectLst>
              <a:softEdge rad="177800"/>
            </a:effec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BB900AD-D6A8-42AB-AC05-304ECE277741}"/>
                </a:ext>
              </a:extLst>
            </p:cNvPr>
            <p:cNvSpPr/>
            <p:nvPr/>
          </p:nvSpPr>
          <p:spPr>
            <a:xfrm>
              <a:off x="8164973" y="3208208"/>
              <a:ext cx="276022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学校</a:t>
              </a:r>
              <a:r>
                <a:rPr lang="zh-CN" altLang="en-US" spc="130" dirty="0">
                  <a:ln w="3175">
                    <a:noFill/>
                    <a:prstDash val="dash"/>
                  </a:ln>
                  <a:solidFill>
                    <a:schemeClr val="dk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微软雅黑" panose="020B0503020204020204" pitchFamily="34" charset="-122"/>
                </a:rPr>
                <a:t>：可以更好地服务学生和教职员工，增加打印店的订单数</a:t>
              </a:r>
              <a:endParaRPr lang="zh-CN" alt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t="3331" b="3331"/>
          <a:stretch>
            <a:fillRect/>
          </a:stretch>
        </p:blipFill>
        <p:spPr>
          <a:xfrm>
            <a:off x="329952" y="1476250"/>
            <a:ext cx="5820489" cy="4258063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6610700" y="1938337"/>
            <a:ext cx="4225159" cy="3690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4400" b="1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本</a:t>
            </a: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智慧打印店管理信息系统部署在服务器上，采用数据库管理数据，实现了包括账号管理、订单管理、库存管理、财务管理等功能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7EDED7-F36C-647E-092E-486974281872}"/>
              </a:ext>
            </a:extLst>
          </p:cNvPr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</a:t>
            </a:r>
            <a:r>
              <a:rPr lang="en-US" altLang="zh-CN" b="1" dirty="0">
                <a:sym typeface="+mn-lt"/>
              </a:rPr>
              <a:t>TL:DR</a:t>
            </a:r>
            <a:endParaRPr lang="zh-CN" altLang="en-US" b="1" dirty="0">
              <a:sym typeface="+mn-lt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99720B1E-E310-FB55-1396-8E6F54E18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03" y="0"/>
            <a:ext cx="2264229" cy="2264229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13AE61AB-85BE-6D7B-769F-E0DCB3C22810}"/>
              </a:ext>
            </a:extLst>
          </p:cNvPr>
          <p:cNvSpPr/>
          <p:nvPr/>
        </p:nvSpPr>
        <p:spPr>
          <a:xfrm>
            <a:off x="8605652" y="979693"/>
            <a:ext cx="717855" cy="4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6F4643-1A06-2FCA-02C6-0268DA0E8F9E}"/>
              </a:ext>
            </a:extLst>
          </p:cNvPr>
          <p:cNvSpPr txBox="1"/>
          <p:nvPr/>
        </p:nvSpPr>
        <p:spPr>
          <a:xfrm>
            <a:off x="6150441" y="731711"/>
            <a:ext cx="2636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在线</a:t>
            </a:r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demo</a:t>
            </a:r>
            <a:r>
              <a:rPr lang="zh-CN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演示：</a:t>
            </a:r>
            <a:endParaRPr lang="en-US" altLang="zh-CN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7"/>
              </a:rPr>
              <a:t>https://eminentgu.top</a:t>
            </a:r>
            <a:endParaRPr lang="zh-CN" alt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6ADC5C-A390-EECA-9715-B646362DB79D}"/>
              </a:ext>
            </a:extLst>
          </p:cNvPr>
          <p:cNvSpPr txBox="1"/>
          <p:nvPr/>
        </p:nvSpPr>
        <p:spPr>
          <a:xfrm>
            <a:off x="1130607" y="471323"/>
            <a:ext cx="362269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系统设计：交互入口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0EE731-7AD5-3741-EF80-766282E69472}"/>
              </a:ext>
            </a:extLst>
          </p:cNvPr>
          <p:cNvSpPr txBox="1"/>
          <p:nvPr/>
        </p:nvSpPr>
        <p:spPr>
          <a:xfrm>
            <a:off x="417787" y="933228"/>
            <a:ext cx="6101254" cy="71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交互入口：</a:t>
            </a:r>
            <a:r>
              <a:rPr lang="zh-CN" altLang="zh-CN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渐进式</a:t>
            </a:r>
            <a:r>
              <a:rPr lang="en-US" altLang="zh-CN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zh-CN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应用（</a:t>
            </a:r>
            <a:r>
              <a:rPr lang="en-US" altLang="zh-CN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PWA</a:t>
            </a:r>
            <a:r>
              <a:rPr lang="zh-CN" altLang="zh-CN" sz="2800" b="1" kern="100" dirty="0">
                <a:solidFill>
                  <a:srgbClr val="B71E4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B92249-E301-323A-EA0F-5467D7AC9306}"/>
              </a:ext>
            </a:extLst>
          </p:cNvPr>
          <p:cNvSpPr txBox="1"/>
          <p:nvPr/>
        </p:nvSpPr>
        <p:spPr>
          <a:xfrm>
            <a:off x="646383" y="1785241"/>
            <a:ext cx="6172201" cy="4475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 本打印店管理信息系统采用渐进式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Web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应用（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PWA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）技术，具有</a:t>
            </a:r>
            <a:r>
              <a:rPr lang="zh-CN" altLang="en-US" sz="2000" b="1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跨平台兼容性、自动更新和类似原生应用体验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的三大特性。无论是在桌面端、平板还是移动设备上使用系统，用户都能享受到相似的界面和功能，</a:t>
            </a:r>
            <a:r>
              <a:rPr lang="zh-CN" altLang="en-US" sz="2000" b="1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提高了系统的灵活性和可访问性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。用户可以通过支持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PWA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的浏览器（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Chrome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、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Edge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）访问本智慧打印店网站，浏览器会自动触发安装提示，用户可以安装</a:t>
            </a:r>
            <a:r>
              <a:rPr lang="en-US" altLang="zh-CN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PWA</a:t>
            </a:r>
            <a:r>
              <a:rPr lang="zh-CN" altLang="en-US" sz="20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应用，在设备上创建应用图标，使用户可以通过点击图标直接启动应用，从而获得与本地应用相似的流畅启动和操作体验，提高了用户对系统的使用感受和满意度。</a:t>
            </a:r>
          </a:p>
        </p:txBody>
      </p:sp>
      <p:pic>
        <p:nvPicPr>
          <p:cNvPr id="15" name="图片 14" descr="图形用户界面, 文本, 应用程序&#10;&#10;描述已自动生成">
            <a:extLst>
              <a:ext uri="{FF2B5EF4-FFF2-40B4-BE49-F238E27FC236}">
                <a16:creationId xmlns:a16="http://schemas.microsoft.com/office/drawing/2014/main" id="{BE6C5576-82BD-EED9-4E61-F1D309E4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27" y="1315937"/>
            <a:ext cx="4869326" cy="32718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</a:t>
            </a:r>
            <a:r>
              <a:rPr lang="en-US" altLang="zh-CN" b="1" dirty="0">
                <a:sym typeface="+mn-lt"/>
              </a:rPr>
              <a:t>PWA</a:t>
            </a:r>
            <a:endParaRPr lang="zh-CN" altLang="en-US" b="1" dirty="0">
              <a:sym typeface="+mn-lt"/>
            </a:endParaRPr>
          </a:p>
        </p:txBody>
      </p:sp>
      <p:pic>
        <p:nvPicPr>
          <p:cNvPr id="11" name="图片 10" descr="手机屏幕的截图&#10;&#10;描述已自动生成">
            <a:extLst>
              <a:ext uri="{FF2B5EF4-FFF2-40B4-BE49-F238E27FC236}">
                <a16:creationId xmlns:a16="http://schemas.microsoft.com/office/drawing/2014/main" id="{0D0E16D3-C3F2-EBAA-F706-60B9069F5B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47" y="1103584"/>
            <a:ext cx="2320238" cy="5186856"/>
          </a:xfrm>
          <a:prstGeom prst="rect">
            <a:avLst/>
          </a:prstGeom>
        </p:spPr>
      </p:pic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7438DAFC-82DD-E226-AFA5-62AA42CC90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9" y="1103585"/>
            <a:ext cx="2320238" cy="5186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851001-D65D-AE2E-1108-22406DBBF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225" y="1103585"/>
            <a:ext cx="6305443" cy="5186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33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6014964" y="1077503"/>
            <a:ext cx="5895035" cy="5039975"/>
            <a:chOff x="8404" y="1602"/>
            <a:chExt cx="8979" cy="7676"/>
          </a:xfrm>
        </p:grpSpPr>
        <p:pic>
          <p:nvPicPr>
            <p:cNvPr id="56" name="图片 5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 l="19828" r="19828"/>
            <a:stretch>
              <a:fillRect/>
            </a:stretch>
          </p:blipFill>
          <p:spPr>
            <a:xfrm>
              <a:off x="8404" y="1602"/>
              <a:ext cx="5571" cy="5571"/>
            </a:xfrm>
            <a:custGeom>
              <a:avLst/>
              <a:gdLst>
                <a:gd name="connsiteX0" fmla="*/ 0 w 3039774"/>
                <a:gd name="connsiteY0" fmla="*/ 0 h 3039774"/>
                <a:gd name="connsiteX1" fmla="*/ 3039774 w 3039774"/>
                <a:gd name="connsiteY1" fmla="*/ 0 h 3039774"/>
                <a:gd name="connsiteX2" fmla="*/ 3039774 w 3039774"/>
                <a:gd name="connsiteY2" fmla="*/ 3039774 h 3039774"/>
                <a:gd name="connsiteX3" fmla="*/ 0 w 3039774"/>
                <a:gd name="connsiteY3" fmla="*/ 3039774 h 303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9774" h="3039774">
                  <a:moveTo>
                    <a:pt x="0" y="0"/>
                  </a:moveTo>
                  <a:lnTo>
                    <a:pt x="3039774" y="0"/>
                  </a:lnTo>
                  <a:lnTo>
                    <a:pt x="3039774" y="3039774"/>
                  </a:lnTo>
                  <a:lnTo>
                    <a:pt x="0" y="3039774"/>
                  </a:lnTo>
                  <a:close/>
                </a:path>
              </a:pathLst>
            </a:custGeom>
          </p:spPr>
        </p:pic>
        <p:pic>
          <p:nvPicPr>
            <p:cNvPr id="57" name="图片 5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/>
            <a:srcRect l="6775" r="6775"/>
            <a:stretch>
              <a:fillRect/>
            </a:stretch>
          </p:blipFill>
          <p:spPr>
            <a:xfrm>
              <a:off x="11812" y="3707"/>
              <a:ext cx="5571" cy="5571"/>
            </a:xfrm>
            <a:custGeom>
              <a:avLst/>
              <a:gdLst>
                <a:gd name="connsiteX0" fmla="*/ 0 w 3039774"/>
                <a:gd name="connsiteY0" fmla="*/ 0 h 3039774"/>
                <a:gd name="connsiteX1" fmla="*/ 3039774 w 3039774"/>
                <a:gd name="connsiteY1" fmla="*/ 0 h 3039774"/>
                <a:gd name="connsiteX2" fmla="*/ 3039774 w 3039774"/>
                <a:gd name="connsiteY2" fmla="*/ 3039774 h 3039774"/>
                <a:gd name="connsiteX3" fmla="*/ 0 w 3039774"/>
                <a:gd name="connsiteY3" fmla="*/ 3039774 h 303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9774" h="3039774">
                  <a:moveTo>
                    <a:pt x="0" y="0"/>
                  </a:moveTo>
                  <a:lnTo>
                    <a:pt x="3039774" y="0"/>
                  </a:lnTo>
                  <a:lnTo>
                    <a:pt x="3039774" y="3039774"/>
                  </a:lnTo>
                  <a:lnTo>
                    <a:pt x="0" y="3039774"/>
                  </a:lnTo>
                  <a:close/>
                </a:path>
              </a:pathLst>
            </a:custGeom>
          </p:spPr>
        </p:pic>
      </p:grpSp>
      <p:sp>
        <p:nvSpPr>
          <p:cNvPr id="11" name="Title 6"/>
          <p:cNvSpPr txBox="1"/>
          <p:nvPr>
            <p:custDataLst>
              <p:tags r:id="rId3"/>
            </p:custDataLst>
          </p:nvPr>
        </p:nvSpPr>
        <p:spPr>
          <a:xfrm>
            <a:off x="418150" y="1694663"/>
            <a:ext cx="5333994" cy="404398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  </a:t>
            </a: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5A5A5A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账号管理功能是智慧打印店最基础的功能，是用户与系统进行交互的入口。在该系统具备基本的登录</a:t>
            </a: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rgbClr val="5A5A5A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/</a:t>
            </a: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5A5A5A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注册模块，且在登录界面，可以根据用户名自动匹配对应的账户类型，从而登录到相应的“顾客”</a:t>
            </a:r>
            <a:r>
              <a:rPr lang="en-US" altLang="zh-CN" sz="2800" spc="200" dirty="0">
                <a:ln w="3175">
                  <a:noFill/>
                  <a:prstDash val="dash"/>
                </a:ln>
                <a:solidFill>
                  <a:srgbClr val="5A5A5A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/</a:t>
            </a: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rgbClr val="5A5A5A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“店员”页面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6ADC5C-A390-EECA-9715-B646362DB79D}"/>
              </a:ext>
            </a:extLst>
          </p:cNvPr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系统设计：账号管理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2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1"/>
            </p:custDataLst>
          </p:nvPr>
        </p:nvSpPr>
        <p:spPr>
          <a:xfrm>
            <a:off x="5426481" y="1772754"/>
            <a:ext cx="567669" cy="5676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6491821" y="1775640"/>
            <a:ext cx="438213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3200" b="1" spc="6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背景介绍</a:t>
            </a:r>
          </a:p>
        </p:txBody>
      </p:sp>
      <p:sp>
        <p:nvSpPr>
          <p:cNvPr id="25" name="椭圆 24"/>
          <p:cNvSpPr/>
          <p:nvPr>
            <p:custDataLst>
              <p:tags r:id="rId3"/>
            </p:custDataLst>
          </p:nvPr>
        </p:nvSpPr>
        <p:spPr>
          <a:xfrm>
            <a:off x="5426481" y="2633179"/>
            <a:ext cx="567669" cy="5676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2</a:t>
            </a:r>
          </a:p>
        </p:txBody>
      </p:sp>
      <p:sp>
        <p:nvSpPr>
          <p:cNvPr id="26" name="文本框 25"/>
          <p:cNvSpPr txBox="1"/>
          <p:nvPr>
            <p:custDataLst>
              <p:tags r:id="rId4"/>
            </p:custDataLst>
          </p:nvPr>
        </p:nvSpPr>
        <p:spPr>
          <a:xfrm>
            <a:off x="6468960" y="2633179"/>
            <a:ext cx="438213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3200" b="1" spc="6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问题识别</a:t>
            </a:r>
          </a:p>
        </p:txBody>
      </p:sp>
      <p:sp>
        <p:nvSpPr>
          <p:cNvPr id="27" name="椭圆 26"/>
          <p:cNvSpPr/>
          <p:nvPr>
            <p:custDataLst>
              <p:tags r:id="rId5"/>
            </p:custDataLst>
          </p:nvPr>
        </p:nvSpPr>
        <p:spPr>
          <a:xfrm>
            <a:off x="5426481" y="3544404"/>
            <a:ext cx="567669" cy="5676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3</a:t>
            </a: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6468959" y="3527298"/>
            <a:ext cx="438213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3200" b="1" spc="6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商业模式</a:t>
            </a:r>
          </a:p>
        </p:txBody>
      </p:sp>
      <p:sp>
        <p:nvSpPr>
          <p:cNvPr id="31" name="椭圆 30"/>
          <p:cNvSpPr/>
          <p:nvPr>
            <p:custDataLst>
              <p:tags r:id="rId7"/>
            </p:custDataLst>
          </p:nvPr>
        </p:nvSpPr>
        <p:spPr>
          <a:xfrm>
            <a:off x="5426481" y="4454994"/>
            <a:ext cx="567669" cy="5676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4</a:t>
            </a: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6468958" y="4454994"/>
            <a:ext cx="4382135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3200" b="1" spc="600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系统设计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340813" y="463059"/>
            <a:ext cx="3650287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系统设计：订单管理（客户端）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020B68E-4E46-2EA6-B93F-01B274A4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8150" y="1694663"/>
            <a:ext cx="5139196" cy="453271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  订单管理分为顾客和店员两个部分。对于顾客来说，系统除了满足顾客的基本打印需求：新建打印订单、历史打印记录、价格公示等要求外，我们还增加了订单配送、取件码等功能，方便用户更便捷、更个性化的取件。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rgbClr val="5A5A5A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6D8D4-DE3A-AC71-E238-941CB5DF9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117" y="1694663"/>
            <a:ext cx="3041809" cy="39211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CBB47D-2DF8-0C99-3B0E-91FB9F5CA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550" y="1518941"/>
            <a:ext cx="2577363" cy="44739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69811A-EAE0-CAA8-3B93-7543FE018394}"/>
              </a:ext>
            </a:extLst>
          </p:cNvPr>
          <p:cNvSpPr txBox="1"/>
          <p:nvPr/>
        </p:nvSpPr>
        <p:spPr>
          <a:xfrm>
            <a:off x="6457142" y="1066657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价格公示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DE758E-2623-B751-B504-326AC1423A76}"/>
              </a:ext>
            </a:extLst>
          </p:cNvPr>
          <p:cNvSpPr txBox="1"/>
          <p:nvPr/>
        </p:nvSpPr>
        <p:spPr>
          <a:xfrm>
            <a:off x="9428942" y="126520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历史订单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7DE3F14-FD73-04F8-B7D6-61A4595B6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0331" y="3856067"/>
            <a:ext cx="1402119" cy="324339"/>
          </a:xfrm>
          <a:prstGeom prst="rightArrow">
            <a:avLst>
              <a:gd name="adj1" fmla="val 50000"/>
              <a:gd name="adj2" fmla="val 82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111946E-EF49-CCAD-B8E2-5D8EDBC73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23" y="1956584"/>
            <a:ext cx="3179669" cy="4324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4C3C80-4809-EC4C-D962-918A127E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32" y="1956584"/>
            <a:ext cx="2671653" cy="43243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33CDA7-DB70-1A1E-D7BA-DAAA895AE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076" y="2072412"/>
            <a:ext cx="4076190" cy="38571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C48DF31-0C8D-2175-D3AC-56077C36C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81" y="3400044"/>
            <a:ext cx="1260215" cy="4353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A2E33AA-909E-944F-662A-A2FD7C1905D3}"/>
              </a:ext>
            </a:extLst>
          </p:cNvPr>
          <p:cNvSpPr txBox="1"/>
          <p:nvPr/>
        </p:nvSpPr>
        <p:spPr>
          <a:xfrm>
            <a:off x="131831" y="477321"/>
            <a:ext cx="610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/>
                <a:ea typeface="思源宋体 CN Heavy" panose="02020900000000000000"/>
                <a:sym typeface="+mn-lt"/>
              </a:rPr>
              <a:t>系统设计：订单管理（客户端）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AF6A24-CA77-C7C2-A346-4D7B2C676E18}"/>
              </a:ext>
            </a:extLst>
          </p:cNvPr>
          <p:cNvSpPr txBox="1"/>
          <p:nvPr/>
        </p:nvSpPr>
        <p:spPr>
          <a:xfrm>
            <a:off x="802257" y="1121325"/>
            <a:ext cx="1069675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在新建打印订单页面，用户上传打印文件、选择寄送地址和送达时间、完成打印设置。最后点击“提交打印”按钮，扫描二维码进行支付，即可向系统提交打印任务。</a:t>
            </a:r>
          </a:p>
        </p:txBody>
      </p:sp>
    </p:spTree>
    <p:extLst>
      <p:ext uri="{BB962C8B-B14F-4D97-AF65-F5344CB8AC3E}">
        <p14:creationId xmlns:p14="http://schemas.microsoft.com/office/powerpoint/2010/main" val="29578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264613" y="415434"/>
            <a:ext cx="389859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系统设计：订单管理（店员端）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020B68E-4E46-2EA6-B93F-01B274A4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2874" y="1473946"/>
            <a:ext cx="4047162" cy="318476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800" spc="2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    对于店员来说，系统在支持客户订单显示，下载，打印的基础上，还支持为顾客分配闪送员个性化配送打印订单，优化顾客的体验。</a:t>
            </a:r>
            <a:endParaRPr lang="zh-CN" altLang="en-US" sz="2800" spc="200" dirty="0">
              <a:ln w="3175">
                <a:noFill/>
                <a:prstDash val="dash"/>
              </a:ln>
              <a:solidFill>
                <a:srgbClr val="5A5A5A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211BC-924B-6F11-D7C0-3C8D590AD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10" y="845808"/>
            <a:ext cx="3797278" cy="3807171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>
            <a:extLst>
              <a:ext uri="{FF2B5EF4-FFF2-40B4-BE49-F238E27FC236}">
                <a16:creationId xmlns:a16="http://schemas.microsoft.com/office/drawing/2014/main" id="{55C1AA17-5A7E-7C29-C4BF-A609CCD37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2" y="3621275"/>
            <a:ext cx="4828517" cy="1931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102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264613" y="415434"/>
            <a:ext cx="389859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系统设计：设备管理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020B68E-4E46-2EA6-B93F-01B274A4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17693" y="1466063"/>
            <a:ext cx="5323127" cy="41306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系统将打印机状态记录在打印机状态数据表中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。每条状态记录包括打印机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打印机名、剩余纸量、剩余墨量、打印机状态，支持管理员实时监控当前打印机的状态。系统提供了直观的可视化视图，使管理员能够一目了然地了解打印设备当前剩余纸量与剩余墨量，确保设备在最佳状态下运行状态。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rgbClr val="5A5A5A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24E51-D13E-A246-3B96-F1E87F26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255" y="1272744"/>
            <a:ext cx="4541442" cy="47715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4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264613" y="415434"/>
            <a:ext cx="389859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系统设计：财务管理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020B68E-4E46-2EA6-B93F-01B274A4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0266" y="1434532"/>
            <a:ext cx="5856528" cy="506874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为了实现财务管理，系统将打印店的所有财务记录存储在财务数据表中，每条记录由交易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交易金额、创建时间、记录类型，财务类型分为收入与支出，收入方面涵盖打印服务收入、配送收入，而支出包括电费、采购支出、员工薪资等。系统会通过订单自动计算打印店当前收入，减少了人工统计工作量。同时，为了更便于管理，系统还提供了直观的可视化图表，支持管理员查看当前打印店的收支情况，使管理员能够更清晰地了解和分析店铺地经济状态。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rgbClr val="5A5A5A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EF1E180F-ED4B-695D-7AB1-B466E18D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692" y="1182922"/>
            <a:ext cx="3606768" cy="4681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9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978B1C3-8A86-08F6-5290-BC138C9AC20A}"/>
              </a:ext>
            </a:extLst>
          </p:cNvPr>
          <p:cNvSpPr txBox="1"/>
          <p:nvPr/>
        </p:nvSpPr>
        <p:spPr>
          <a:xfrm>
            <a:off x="1264613" y="415434"/>
            <a:ext cx="389859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系统设计：数据分析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020B68E-4E46-2EA6-B93F-01B274A4C5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0266" y="1434532"/>
            <a:ext cx="5856528" cy="506874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charset="0"/>
              </a:defRPr>
            </a:lvl1pPr>
          </a:lstStyle>
          <a:p>
            <a:pPr marL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用户画像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帮助管理者更好的做出决策，系统支持对打印店运营数据进行多方面分析。通过对用户历史购买数据的深度挖掘，系统能够准确识别不同用户的偏好与需求，以及整个用户群体的特征。这使得在不同时间段能够合理调配店内资源，从而提高人力资源与物力资源的利用率。系统同时具备计算用户留存率和流失率的功能，有助于店铺评估用户忠诚度，同时为管理者提供科学依据，以制定有效的用户留存策略。</a:t>
            </a:r>
            <a:endParaRPr lang="zh-CN" altLang="en-US" sz="3600" spc="200" dirty="0">
              <a:ln w="3175">
                <a:noFill/>
                <a:prstDash val="dash"/>
              </a:ln>
              <a:solidFill>
                <a:srgbClr val="5A5A5A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44574E-C865-BED6-F331-3392CB88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464" y="1528572"/>
            <a:ext cx="5327499" cy="36267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79CCA1-27D7-D2B3-5264-4737311FC6AC}"/>
              </a:ext>
            </a:extLst>
          </p:cNvPr>
          <p:cNvSpPr txBox="1"/>
          <p:nvPr/>
        </p:nvSpPr>
        <p:spPr>
          <a:xfrm>
            <a:off x="7149662" y="5274144"/>
            <a:ext cx="3902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用户行为分析：密集访问时间分析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54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6515" y="443865"/>
            <a:ext cx="354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effectLst/>
                <a:sym typeface="+mn-lt"/>
              </a:rPr>
              <a:t>幻灯片制作说明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06187" y="1601712"/>
            <a:ext cx="9603275" cy="345061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此幻灯片的制作是由：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小组成员人工完成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74161" y="3081020"/>
            <a:ext cx="5791835" cy="69596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感谢您的聆听！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背景介绍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56615" y="1530350"/>
            <a:ext cx="10478770" cy="3448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 fontAlgn="auto">
              <a:lnSpc>
                <a:spcPct val="130000"/>
              </a:lnSpc>
            </a:pPr>
            <a:r>
              <a:rPr lang="en-US" altLang="zh-CN" sz="2400" b="0" dirty="0">
                <a:latin typeface="等线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sz="2400" b="0" dirty="0">
                <a:latin typeface="等线" panose="02010600030101010101" pitchFamily="2" charset="-122"/>
                <a:ea typeface="宋体" panose="02010600030101010101" pitchFamily="2" charset="-122"/>
              </a:rPr>
              <a:t>在如今</a:t>
            </a:r>
            <a:r>
              <a:rPr lang="zh-CN" sz="2400" b="1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信息化迅速发展</a:t>
            </a:r>
            <a:r>
              <a:rPr lang="zh-CN" sz="2400" b="0" dirty="0">
                <a:latin typeface="等线" panose="02010600030101010101" pitchFamily="2" charset="-122"/>
                <a:ea typeface="宋体" panose="02010600030101010101" pitchFamily="2" charset="-122"/>
              </a:rPr>
              <a:t>的背景下，传统打印店的转型升级必将朝</a:t>
            </a:r>
            <a:r>
              <a:rPr lang="zh-CN" sz="2400" b="1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自助化</a:t>
            </a:r>
            <a:r>
              <a:rPr lang="zh-CN" sz="2400" b="0" dirty="0">
                <a:latin typeface="等线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sz="2400" b="1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智能化</a:t>
            </a:r>
            <a:r>
              <a:rPr lang="zh-CN" sz="2400" b="0" dirty="0">
                <a:latin typeface="等线" panose="02010600030101010101" pitchFamily="2" charset="-122"/>
                <a:ea typeface="宋体" panose="02010600030101010101" pitchFamily="2" charset="-122"/>
              </a:rPr>
              <a:t>的发展方向。而</a:t>
            </a:r>
            <a:r>
              <a:rPr lang="zh-CN" sz="2400" b="0" dirty="0">
                <a:ea typeface="宋体" panose="02010600030101010101" pitchFamily="2" charset="-122"/>
              </a:rPr>
              <a:t>高校作为知识与信息的密集区域，对打印服务的需求既繁重又特殊，包括教学资料、学术论文和各类报告的打印需求。然而，现有的打印服务常因</a:t>
            </a:r>
            <a:r>
              <a:rPr lang="zh-CN" sz="2400" b="1" dirty="0">
                <a:solidFill>
                  <a:srgbClr val="00B0F0"/>
                </a:solidFill>
                <a:ea typeface="宋体" panose="02010600030101010101" pitchFamily="2" charset="-122"/>
              </a:rPr>
              <a:t>效率低下、服务时间受限、缺乏个性化选项</a:t>
            </a:r>
            <a:r>
              <a:rPr lang="zh-CN" sz="2400" b="0" dirty="0">
                <a:ea typeface="宋体" panose="02010600030101010101" pitchFamily="2" charset="-122"/>
              </a:rPr>
              <a:t>等问题，难以满足日益增长的打印需求。因此，构建一个</a:t>
            </a:r>
            <a:r>
              <a:rPr 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高效、智能且用户友好</a:t>
            </a:r>
            <a:r>
              <a:rPr lang="zh-CN" sz="2400" b="0" dirty="0">
                <a:ea typeface="宋体" panose="02010600030101010101" pitchFamily="2" charset="-122"/>
              </a:rPr>
              <a:t>的打印店管理信息系统，不仅能够提升服务质量和操作效率，同时也是高校信息化建设和数字化转型战略的重要组成部分。</a:t>
            </a:r>
            <a:endParaRPr lang="zh-CN" altLang="en-US" sz="2400" b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问题识别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01405" y="1089226"/>
            <a:ext cx="2267616" cy="55199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266700"/>
            <a:r>
              <a:rPr lang="zh-CN" altLang="en-US" sz="28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客户</a:t>
            </a:r>
            <a:r>
              <a:rPr lang="zh-CN" sz="28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需求</a:t>
            </a:r>
          </a:p>
          <a:p>
            <a:r>
              <a:rPr lang="en-US" altLang="zh-CN" sz="2000" b="1" dirty="0">
                <a:solidFill>
                  <a:srgbClr val="0F0F0F"/>
                </a:solidFill>
                <a:ea typeface="宋体" panose="02010600030101010101" pitchFamily="2" charset="-122"/>
              </a:rPr>
              <a:t>    </a:t>
            </a:r>
            <a:endParaRPr lang="zh-CN" altLang="en-US" sz="2800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266700"/>
            <a:endParaRPr lang="en-US" altLang="zh-CN" sz="2800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266700"/>
            <a:endParaRPr lang="zh-CN" altLang="en-US" sz="2800" b="1" dirty="0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6DB77-EA6F-4E56-B728-2F789AB150B5}"/>
              </a:ext>
            </a:extLst>
          </p:cNvPr>
          <p:cNvSpPr/>
          <p:nvPr/>
        </p:nvSpPr>
        <p:spPr>
          <a:xfrm>
            <a:off x="5501756" y="14565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b="1" dirty="0">
                <a:latin typeface="等线" panose="02010600030101010101" pitchFamily="2" charset="-122"/>
                <a:ea typeface="宋体" panose="02010600030101010101" pitchFamily="2" charset="-122"/>
              </a:rPr>
              <a:t>基本的打印要求</a:t>
            </a:r>
            <a:r>
              <a:rPr lang="zh-CN" altLang="en-US" b="1" dirty="0">
                <a:latin typeface="等线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zh-CN" b="1" dirty="0">
                <a:solidFill>
                  <a:srgbClr val="0F0F0F"/>
                </a:solidFill>
                <a:ea typeface="宋体" panose="02010600030101010101" pitchFamily="2" charset="-122"/>
              </a:rPr>
              <a:t>首要需求</a:t>
            </a:r>
            <a:r>
              <a:rPr lang="zh-CN" altLang="en-US" b="1" dirty="0">
                <a:solidFill>
                  <a:srgbClr val="0F0F0F"/>
                </a:solidFill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181CAF-DB58-4485-9EB3-1B43BBAED1A2}"/>
              </a:ext>
            </a:extLst>
          </p:cNvPr>
          <p:cNvSpPr/>
          <p:nvPr/>
        </p:nvSpPr>
        <p:spPr>
          <a:xfrm>
            <a:off x="5501756" y="469408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在高校环境中，除了上述基本需求，学生对打印店提供多样化服务的需求很大，包括自助打印、预约打印、配送服务。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457200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用户体验需求：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美观且易于操作的界面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清晰的反馈机制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03638F64-E25D-40E5-8859-609E79634219}"/>
              </a:ext>
            </a:extLst>
          </p:cNvPr>
          <p:cNvSpPr/>
          <p:nvPr/>
        </p:nvSpPr>
        <p:spPr>
          <a:xfrm>
            <a:off x="5355145" y="1538927"/>
            <a:ext cx="146611" cy="161586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2588E04-EF41-440B-8482-92263EB8E909}"/>
              </a:ext>
            </a:extLst>
          </p:cNvPr>
          <p:cNvGrpSpPr/>
          <p:nvPr/>
        </p:nvGrpSpPr>
        <p:grpSpPr>
          <a:xfrm>
            <a:off x="58147" y="2070344"/>
            <a:ext cx="4986765" cy="3483837"/>
            <a:chOff x="0" y="2119017"/>
            <a:chExt cx="4986765" cy="3483837"/>
          </a:xfrm>
        </p:grpSpPr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E6EA30FC-36E7-47A1-B31E-2C8B4E1BC68F}"/>
                </a:ext>
              </a:extLst>
            </p:cNvPr>
            <p:cNvSpPr/>
            <p:nvPr/>
          </p:nvSpPr>
          <p:spPr>
            <a:xfrm>
              <a:off x="0" y="2119017"/>
              <a:ext cx="3200400" cy="3097764"/>
            </a:xfrm>
            <a:prstGeom prst="flowChartConnector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/>
                <a:t>客户</a:t>
              </a:r>
              <a:endParaRPr lang="zh-CN" altLang="en-US" b="1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BA04384-D11B-4312-9B13-C29CF37BA9F8}"/>
                </a:ext>
              </a:extLst>
            </p:cNvPr>
            <p:cNvGrpSpPr/>
            <p:nvPr/>
          </p:nvGrpSpPr>
          <p:grpSpPr>
            <a:xfrm>
              <a:off x="2851781" y="2356339"/>
              <a:ext cx="1959113" cy="369332"/>
              <a:chOff x="7035626" y="1602146"/>
              <a:chExt cx="1959113" cy="36933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F5BE8CF-0D5E-4C98-AA2B-80E969C3FE8F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800493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基本的打印要求</a:t>
                </a:r>
                <a:endParaRPr lang="zh-CN" altLang="en-US" b="1" dirty="0"/>
              </a:p>
            </p:txBody>
          </p:sp>
          <p:sp>
            <p:nvSpPr>
              <p:cNvPr id="23" name="流程图: 接点 22">
                <a:extLst>
                  <a:ext uri="{FF2B5EF4-FFF2-40B4-BE49-F238E27FC236}">
                    <a16:creationId xmlns:a16="http://schemas.microsoft.com/office/drawing/2014/main" id="{200E6E34-E6FC-40EF-AE17-18FC264A53CB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9DD8BE-DE22-47C7-A9BC-4EC6504FCCB6}"/>
                </a:ext>
              </a:extLst>
            </p:cNvPr>
            <p:cNvGrpSpPr/>
            <p:nvPr/>
          </p:nvGrpSpPr>
          <p:grpSpPr>
            <a:xfrm>
              <a:off x="3258485" y="3351307"/>
              <a:ext cx="1728280" cy="369332"/>
              <a:chOff x="7035626" y="1602146"/>
              <a:chExt cx="1728280" cy="36933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85993F1-E82F-47EC-A3CA-5A8E8FC57FE5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569660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订单信息</a:t>
                </a:r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管理</a:t>
                </a:r>
                <a:endParaRPr lang="zh-CN" altLang="en-US" b="1" dirty="0"/>
              </a:p>
            </p:txBody>
          </p:sp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0F92340C-3D95-4875-974E-7EAD3CB5FDB4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42038E7-BB1F-44D5-AA46-363D63D7A026}"/>
                </a:ext>
              </a:extLst>
            </p:cNvPr>
            <p:cNvGrpSpPr/>
            <p:nvPr/>
          </p:nvGrpSpPr>
          <p:grpSpPr>
            <a:xfrm>
              <a:off x="1902405" y="5233522"/>
              <a:ext cx="1497448" cy="369332"/>
              <a:chOff x="7035626" y="1602146"/>
              <a:chExt cx="1497448" cy="36933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3A5C283-DA8F-4370-8B7A-1B2ADF82D6B3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33882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多样化服务</a:t>
                </a:r>
                <a:endParaRPr lang="zh-CN" altLang="en-US" b="1" dirty="0"/>
              </a:p>
            </p:txBody>
          </p:sp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241D6D05-63E1-4753-8AD7-3F7DAD51814C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429F14A-9CCA-4943-8739-FEBEF7924B49}"/>
                </a:ext>
              </a:extLst>
            </p:cNvPr>
            <p:cNvGrpSpPr/>
            <p:nvPr/>
          </p:nvGrpSpPr>
          <p:grpSpPr>
            <a:xfrm>
              <a:off x="3010401" y="4445243"/>
              <a:ext cx="1266616" cy="369332"/>
              <a:chOff x="3010401" y="4445243"/>
              <a:chExt cx="1266616" cy="369332"/>
            </a:xfrm>
          </p:grpSpPr>
          <p:sp>
            <p:nvSpPr>
              <p:cNvPr id="19" name="流程图: 接点 18">
                <a:extLst>
                  <a:ext uri="{FF2B5EF4-FFF2-40B4-BE49-F238E27FC236}">
                    <a16:creationId xmlns:a16="http://schemas.microsoft.com/office/drawing/2014/main" id="{BF064CFA-77D0-4738-ACC4-6EA6562CC08B}"/>
                  </a:ext>
                </a:extLst>
              </p:cNvPr>
              <p:cNvSpPr/>
              <p:nvPr/>
            </p:nvSpPr>
            <p:spPr>
              <a:xfrm>
                <a:off x="3010401" y="4542993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825FA0F-6BA7-4FFE-9921-1FD0DDA6A071}"/>
                  </a:ext>
                </a:extLst>
              </p:cNvPr>
              <p:cNvSpPr/>
              <p:nvPr/>
            </p:nvSpPr>
            <p:spPr>
              <a:xfrm>
                <a:off x="3169021" y="4445243"/>
                <a:ext cx="1107996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预约打印</a:t>
                </a:r>
                <a:endParaRPr lang="zh-CN" altLang="en-US" b="1" dirty="0"/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FD4B6D5-92B3-47E8-B2F2-EE5FCFAC44E2}"/>
              </a:ext>
            </a:extLst>
          </p:cNvPr>
          <p:cNvGrpSpPr/>
          <p:nvPr/>
        </p:nvGrpSpPr>
        <p:grpSpPr>
          <a:xfrm>
            <a:off x="5349074" y="2727228"/>
            <a:ext cx="1722342" cy="369332"/>
            <a:chOff x="4986765" y="2941156"/>
            <a:chExt cx="1722342" cy="36933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0EDBACE-816D-4ADE-B200-B3F9FC33C03F}"/>
                </a:ext>
              </a:extLst>
            </p:cNvPr>
            <p:cNvSpPr/>
            <p:nvPr/>
          </p:nvSpPr>
          <p:spPr>
            <a:xfrm>
              <a:off x="5139447" y="294115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订单信息管理</a:t>
              </a:r>
              <a:endParaRPr lang="zh-CN" altLang="en-US" b="1" dirty="0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57718C48-823D-46A3-99F7-38FC07B1BD8E}"/>
                </a:ext>
              </a:extLst>
            </p:cNvPr>
            <p:cNvSpPr/>
            <p:nvPr/>
          </p:nvSpPr>
          <p:spPr>
            <a:xfrm>
              <a:off x="4986765" y="3035780"/>
              <a:ext cx="146611" cy="161586"/>
            </a:xfrm>
            <a:prstGeom prst="flowChartConnecto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F57802A3-2594-4A4A-A850-C56E0BBFB868}"/>
              </a:ext>
            </a:extLst>
          </p:cNvPr>
          <p:cNvSpPr/>
          <p:nvPr/>
        </p:nvSpPr>
        <p:spPr>
          <a:xfrm>
            <a:off x="5456461" y="17687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客户需要能够自主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选择打印参数，包括但不限于黑白或彩色打印、打印份数、单双面打印以及纸张大小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0D45327-C97B-42F5-819A-9E7D1DCA3811}"/>
              </a:ext>
            </a:extLst>
          </p:cNvPr>
          <p:cNvSpPr/>
          <p:nvPr/>
        </p:nvSpPr>
        <p:spPr>
          <a:xfrm>
            <a:off x="5422379" y="30788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为了更好地管理个人的打印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订单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，客户还需要能够方便地查看订单历史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信息。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884DC2A-D949-4DB5-9E89-8A76FE3C9849}"/>
              </a:ext>
            </a:extLst>
          </p:cNvPr>
          <p:cNvGrpSpPr/>
          <p:nvPr/>
        </p:nvGrpSpPr>
        <p:grpSpPr>
          <a:xfrm>
            <a:off x="5349074" y="4140508"/>
            <a:ext cx="1267090" cy="369332"/>
            <a:chOff x="4986765" y="2941156"/>
            <a:chExt cx="1267090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063DC81-9D74-418A-A442-84F7F072969D}"/>
                </a:ext>
              </a:extLst>
            </p:cNvPr>
            <p:cNvSpPr/>
            <p:nvPr/>
          </p:nvSpPr>
          <p:spPr>
            <a:xfrm>
              <a:off x="5139447" y="294115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其他需求</a:t>
              </a:r>
              <a:endParaRPr lang="zh-CN" altLang="en-US" b="1" dirty="0"/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FC28AD97-2110-4134-B09E-E386BF16F2BB}"/>
                </a:ext>
              </a:extLst>
            </p:cNvPr>
            <p:cNvSpPr/>
            <p:nvPr/>
          </p:nvSpPr>
          <p:spPr>
            <a:xfrm>
              <a:off x="4986765" y="3035780"/>
              <a:ext cx="146611" cy="161586"/>
            </a:xfrm>
            <a:prstGeom prst="flowChartConnecto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1" grpId="0" animBg="1"/>
      <p:bldP spid="99" grpId="0"/>
      <p:bldP spid="1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问题识别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901405" y="1089226"/>
            <a:ext cx="2267616" cy="55199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266700"/>
            <a:r>
              <a:rPr lang="zh-CN" altLang="en-US" sz="28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店主</a:t>
            </a:r>
            <a:r>
              <a:rPr lang="zh-CN" sz="28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需求</a:t>
            </a:r>
          </a:p>
          <a:p>
            <a:r>
              <a:rPr lang="en-US" altLang="zh-CN" sz="2000" b="1" dirty="0">
                <a:solidFill>
                  <a:srgbClr val="0F0F0F"/>
                </a:solidFill>
                <a:ea typeface="宋体" panose="02010600030101010101" pitchFamily="2" charset="-122"/>
              </a:rPr>
              <a:t>    </a:t>
            </a:r>
            <a:endParaRPr lang="zh-CN" altLang="en-US" sz="2800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266700"/>
            <a:endParaRPr lang="en-US" altLang="zh-CN" sz="2800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266700"/>
            <a:endParaRPr lang="zh-CN" altLang="en-US" sz="2800" b="1" dirty="0"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6DB77-EA6F-4E56-B728-2F789AB150B5}"/>
              </a:ext>
            </a:extLst>
          </p:cNvPr>
          <p:cNvSpPr/>
          <p:nvPr/>
        </p:nvSpPr>
        <p:spPr>
          <a:xfrm>
            <a:off x="5605273" y="19237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宋体" panose="02010600030101010101" pitchFamily="2" charset="-122"/>
              </a:rPr>
              <a:t>订单管理</a:t>
            </a:r>
            <a:endParaRPr lang="zh-CN" altLang="en-US" b="1" dirty="0">
              <a:solidFill>
                <a:srgbClr val="0F0F0F"/>
              </a:solidFill>
              <a:ea typeface="宋体" panose="0201060003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181CAF-DB58-4485-9EB3-1B43BBAED1A2}"/>
              </a:ext>
            </a:extLst>
          </p:cNvPr>
          <p:cNvSpPr/>
          <p:nvPr/>
        </p:nvSpPr>
        <p:spPr>
          <a:xfrm>
            <a:off x="5452591" y="46031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当前打印店管理主要依赖于店主个人经验，缺乏相应的统筹店铺管理。店主期望系统能够提供店铺运营数据分析，协助店主管理。</a:t>
            </a: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03638F64-E25D-40E5-8859-609E79634219}"/>
              </a:ext>
            </a:extLst>
          </p:cNvPr>
          <p:cNvSpPr/>
          <p:nvPr/>
        </p:nvSpPr>
        <p:spPr>
          <a:xfrm>
            <a:off x="5458662" y="2006124"/>
            <a:ext cx="146611" cy="161586"/>
          </a:xfrm>
          <a:prstGeom prst="flowChartConnec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32588E04-EF41-440B-8482-92263EB8E909}"/>
              </a:ext>
            </a:extLst>
          </p:cNvPr>
          <p:cNvGrpSpPr/>
          <p:nvPr/>
        </p:nvGrpSpPr>
        <p:grpSpPr>
          <a:xfrm>
            <a:off x="78138" y="2141050"/>
            <a:ext cx="4525101" cy="3483837"/>
            <a:chOff x="0" y="2119017"/>
            <a:chExt cx="4525101" cy="3483837"/>
          </a:xfrm>
        </p:grpSpPr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E6EA30FC-36E7-47A1-B31E-2C8B4E1BC68F}"/>
                </a:ext>
              </a:extLst>
            </p:cNvPr>
            <p:cNvSpPr/>
            <p:nvPr/>
          </p:nvSpPr>
          <p:spPr>
            <a:xfrm>
              <a:off x="0" y="2119017"/>
              <a:ext cx="3200400" cy="3097764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/>
                <a:t>店主</a:t>
              </a:r>
              <a:endParaRPr lang="zh-CN" altLang="en-US" b="1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BA04384-D11B-4312-9B13-C29CF37BA9F8}"/>
                </a:ext>
              </a:extLst>
            </p:cNvPr>
            <p:cNvGrpSpPr/>
            <p:nvPr/>
          </p:nvGrpSpPr>
          <p:grpSpPr>
            <a:xfrm>
              <a:off x="2851781" y="2356339"/>
              <a:ext cx="1266616" cy="369332"/>
              <a:chOff x="7035626" y="1602146"/>
              <a:chExt cx="1266616" cy="36933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F5BE8CF-0D5E-4C98-AA2B-80E969C3FE8F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107996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订单管理</a:t>
                </a:r>
                <a:endParaRPr lang="zh-CN" altLang="en-US" b="1" dirty="0"/>
              </a:p>
            </p:txBody>
          </p:sp>
          <p:sp>
            <p:nvSpPr>
              <p:cNvPr id="23" name="流程图: 接点 22">
                <a:extLst>
                  <a:ext uri="{FF2B5EF4-FFF2-40B4-BE49-F238E27FC236}">
                    <a16:creationId xmlns:a16="http://schemas.microsoft.com/office/drawing/2014/main" id="{200E6E34-E6FC-40EF-AE17-18FC264A53CB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9DD8BE-DE22-47C7-A9BC-4EC6504FCCB6}"/>
                </a:ext>
              </a:extLst>
            </p:cNvPr>
            <p:cNvGrpSpPr/>
            <p:nvPr/>
          </p:nvGrpSpPr>
          <p:grpSpPr>
            <a:xfrm>
              <a:off x="3258485" y="3351307"/>
              <a:ext cx="1266616" cy="369332"/>
              <a:chOff x="7035626" y="1602146"/>
              <a:chExt cx="1266616" cy="36933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85993F1-E82F-47EC-A3CA-5A8E8FC57FE5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107996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资源管理</a:t>
                </a:r>
                <a:endParaRPr lang="zh-CN" altLang="en-US" b="1" dirty="0"/>
              </a:p>
            </p:txBody>
          </p:sp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0F92340C-3D95-4875-974E-7EAD3CB5FDB4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42038E7-BB1F-44D5-AA46-363D63D7A026}"/>
                </a:ext>
              </a:extLst>
            </p:cNvPr>
            <p:cNvGrpSpPr/>
            <p:nvPr/>
          </p:nvGrpSpPr>
          <p:grpSpPr>
            <a:xfrm>
              <a:off x="1902405" y="5233522"/>
              <a:ext cx="1728280" cy="369332"/>
              <a:chOff x="7035626" y="1602146"/>
              <a:chExt cx="1728280" cy="36933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3A5C283-DA8F-4370-8B7A-1B2ADF82D6B3}"/>
                  </a:ext>
                </a:extLst>
              </p:cNvPr>
              <p:cNvSpPr/>
              <p:nvPr/>
            </p:nvSpPr>
            <p:spPr>
              <a:xfrm>
                <a:off x="7194246" y="1602146"/>
                <a:ext cx="1569660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数据分析系统</a:t>
                </a:r>
                <a:endParaRPr lang="zh-CN" altLang="en-US" b="1" dirty="0"/>
              </a:p>
            </p:txBody>
          </p:sp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241D6D05-63E1-4753-8AD7-3F7DAD51814C}"/>
                  </a:ext>
                </a:extLst>
              </p:cNvPr>
              <p:cNvSpPr/>
              <p:nvPr/>
            </p:nvSpPr>
            <p:spPr>
              <a:xfrm>
                <a:off x="7035626" y="1700505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429F14A-9CCA-4943-8739-FEBEF7924B49}"/>
                </a:ext>
              </a:extLst>
            </p:cNvPr>
            <p:cNvGrpSpPr/>
            <p:nvPr/>
          </p:nvGrpSpPr>
          <p:grpSpPr>
            <a:xfrm>
              <a:off x="3010401" y="4450499"/>
              <a:ext cx="1270614" cy="369332"/>
              <a:chOff x="3010401" y="4450499"/>
              <a:chExt cx="1270614" cy="369332"/>
            </a:xfrm>
          </p:grpSpPr>
          <p:sp>
            <p:nvSpPr>
              <p:cNvPr id="19" name="流程图: 接点 18">
                <a:extLst>
                  <a:ext uri="{FF2B5EF4-FFF2-40B4-BE49-F238E27FC236}">
                    <a16:creationId xmlns:a16="http://schemas.microsoft.com/office/drawing/2014/main" id="{BF064CFA-77D0-4738-ACC4-6EA6562CC08B}"/>
                  </a:ext>
                </a:extLst>
              </p:cNvPr>
              <p:cNvSpPr/>
              <p:nvPr/>
            </p:nvSpPr>
            <p:spPr>
              <a:xfrm>
                <a:off x="3010401" y="4542993"/>
                <a:ext cx="158620" cy="172614"/>
              </a:xfrm>
              <a:prstGeom prst="flowChart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825FA0F-6BA7-4FFE-9921-1FD0DDA6A071}"/>
                  </a:ext>
                </a:extLst>
              </p:cNvPr>
              <p:cNvSpPr/>
              <p:nvPr/>
            </p:nvSpPr>
            <p:spPr>
              <a:xfrm>
                <a:off x="3173019" y="4450499"/>
                <a:ext cx="1107996" cy="36933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等线" panose="02010600030101010101" pitchFamily="2" charset="-122"/>
                    <a:ea typeface="宋体" panose="02010600030101010101" pitchFamily="2" charset="-122"/>
                  </a:rPr>
                  <a:t>财务管理</a:t>
                </a:r>
                <a:endParaRPr lang="zh-CN" altLang="en-US" b="1" dirty="0"/>
              </a:p>
            </p:txBody>
          </p:sp>
        </p:grp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FD4B6D5-92B3-47E8-B2F2-EE5FCFAC44E2}"/>
              </a:ext>
            </a:extLst>
          </p:cNvPr>
          <p:cNvGrpSpPr/>
          <p:nvPr/>
        </p:nvGrpSpPr>
        <p:grpSpPr>
          <a:xfrm>
            <a:off x="5452591" y="3194425"/>
            <a:ext cx="1260678" cy="369332"/>
            <a:chOff x="4986765" y="2941156"/>
            <a:chExt cx="1260678" cy="36933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80EDBACE-816D-4ADE-B200-B3F9FC33C03F}"/>
                </a:ext>
              </a:extLst>
            </p:cNvPr>
            <p:cNvSpPr/>
            <p:nvPr/>
          </p:nvSpPr>
          <p:spPr>
            <a:xfrm>
              <a:off x="5139447" y="294115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资源管理</a:t>
              </a:r>
              <a:endParaRPr lang="zh-CN" altLang="en-US" b="1" dirty="0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57718C48-823D-46A3-99F7-38FC07B1BD8E}"/>
                </a:ext>
              </a:extLst>
            </p:cNvPr>
            <p:cNvSpPr/>
            <p:nvPr/>
          </p:nvSpPr>
          <p:spPr>
            <a:xfrm>
              <a:off x="4986765" y="3035780"/>
              <a:ext cx="146611" cy="161586"/>
            </a:xfrm>
            <a:prstGeom prst="flowChartConnecto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F57802A3-2594-4A4A-A850-C56E0BBFB868}"/>
              </a:ext>
            </a:extLst>
          </p:cNvPr>
          <p:cNvSpPr/>
          <p:nvPr/>
        </p:nvSpPr>
        <p:spPr>
          <a:xfrm>
            <a:off x="5559978" y="22359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订单管理是打印店对外业务的关键，当前常使用通讯工具传输文件，订单管理较为混乱。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0D45327-C97B-42F5-819A-9E7D1DCA3811}"/>
              </a:ext>
            </a:extLst>
          </p:cNvPr>
          <p:cNvSpPr/>
          <p:nvPr/>
        </p:nvSpPr>
        <p:spPr>
          <a:xfrm>
            <a:off x="5525896" y="35460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店铺运营需要纸张、墨量等资源，但是当前资源管理数据停留在纸质表格上。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884DC2A-D949-4DB5-9E89-8A76FE3C9849}"/>
              </a:ext>
            </a:extLst>
          </p:cNvPr>
          <p:cNvGrpSpPr/>
          <p:nvPr/>
        </p:nvGrpSpPr>
        <p:grpSpPr>
          <a:xfrm>
            <a:off x="5446179" y="4287866"/>
            <a:ext cx="1260678" cy="369332"/>
            <a:chOff x="4986765" y="2941156"/>
            <a:chExt cx="1260678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063DC81-9D74-418A-A442-84F7F072969D}"/>
                </a:ext>
              </a:extLst>
            </p:cNvPr>
            <p:cNvSpPr/>
            <p:nvPr/>
          </p:nvSpPr>
          <p:spPr>
            <a:xfrm>
              <a:off x="5139447" y="294115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等线" panose="02010600030101010101" pitchFamily="2" charset="-122"/>
                  <a:ea typeface="宋体" panose="02010600030101010101" pitchFamily="2" charset="-122"/>
                </a:rPr>
                <a:t>数据分析</a:t>
              </a:r>
              <a:endParaRPr lang="zh-CN" altLang="en-US" b="1" dirty="0"/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FC28AD97-2110-4134-B09E-E386BF16F2BB}"/>
                </a:ext>
              </a:extLst>
            </p:cNvPr>
            <p:cNvSpPr/>
            <p:nvPr/>
          </p:nvSpPr>
          <p:spPr>
            <a:xfrm>
              <a:off x="4986765" y="3035780"/>
              <a:ext cx="146611" cy="161586"/>
            </a:xfrm>
            <a:prstGeom prst="flowChartConnector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707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31" grpId="0" animBg="1"/>
      <p:bldP spid="99" grpId="0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015C51-BC74-43B5-8EDE-9AEA2A8037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177" y="878049"/>
            <a:ext cx="7034654" cy="2198526"/>
          </a:xfrm>
        </p:spPr>
        <p:txBody>
          <a:bodyPr>
            <a:normAutofit fontScale="92500" lnSpcReduction="20000"/>
          </a:bodyPr>
          <a:lstStyle/>
          <a:p>
            <a:pPr indent="266700"/>
            <a:r>
              <a:rPr lang="zh-CN" altLang="en-US" sz="3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印萌</a:t>
            </a:r>
            <a:r>
              <a:rPr lang="en-US" altLang="zh-CN" sz="3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sz="2400" b="1" dirty="0">
                <a:latin typeface="等线" panose="02010600030101010101" pitchFamily="2" charset="-122"/>
                <a:ea typeface="宋体" panose="02010600030101010101" pitchFamily="2" charset="-122"/>
              </a:rPr>
              <a:t>市场上的一款相对完善的打印软件平台</a:t>
            </a:r>
            <a:endParaRPr lang="en-US" altLang="zh-CN" sz="2400" b="1" dirty="0">
              <a:solidFill>
                <a:schemeClr val="accent1"/>
              </a:solidFill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marL="457200" lvl="1" indent="266700"/>
            <a:r>
              <a:rPr lang="zh-CN" altLang="en-US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打印模式</a:t>
            </a:r>
            <a:r>
              <a:rPr lang="zh-CN" altLang="en-US" sz="2400" b="1" dirty="0">
                <a:latin typeface="等线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预约打印、手机自助打印、电脑自助打印</a:t>
            </a:r>
            <a:endParaRPr lang="en-US" altLang="zh-CN" sz="2400" b="1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marL="457200" lvl="1" indent="266700"/>
            <a:r>
              <a:rPr lang="zh-CN" altLang="en-US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专业赋能</a:t>
            </a:r>
            <a:r>
              <a:rPr lang="zh-CN" altLang="en-US" sz="2400" b="1" dirty="0">
                <a:latin typeface="等线" panose="02010600030101010101" pitchFamily="2" charset="-122"/>
                <a:ea typeface="宋体" panose="02010600030101010101" pitchFamily="2" charset="-122"/>
              </a:rPr>
              <a:t>：会员卡系统、财务管理系统</a:t>
            </a:r>
            <a:endParaRPr lang="en-US" altLang="zh-CN" sz="2400" b="1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marL="457200" lvl="1" indent="266700"/>
            <a:r>
              <a:rPr lang="zh-CN" altLang="en-US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增值引流</a:t>
            </a:r>
            <a:r>
              <a:rPr lang="zh-CN" altLang="en-US" sz="2400" b="1" dirty="0">
                <a:latin typeface="等线" panose="02010600030101010101" pitchFamily="2" charset="-122"/>
                <a:ea typeface="宋体" panose="02010600030101010101" pitchFamily="2" charset="-122"/>
              </a:rPr>
              <a:t>：免单活动、打印证件照、论文查重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7414D5-904A-46D6-9D0B-10E32F179631}"/>
              </a:ext>
            </a:extLst>
          </p:cNvPr>
          <p:cNvGrpSpPr/>
          <p:nvPr/>
        </p:nvGrpSpPr>
        <p:grpSpPr>
          <a:xfrm>
            <a:off x="1524341" y="3006142"/>
            <a:ext cx="3541395" cy="3333115"/>
            <a:chOff x="7609973" y="1905576"/>
            <a:chExt cx="3541395" cy="3333115"/>
          </a:xfrm>
        </p:grpSpPr>
        <p:pic>
          <p:nvPicPr>
            <p:cNvPr id="3" name="图片 6">
              <a:extLst>
                <a:ext uri="{FF2B5EF4-FFF2-40B4-BE49-F238E27FC236}">
                  <a16:creationId xmlns:a16="http://schemas.microsoft.com/office/drawing/2014/main" id="{7FEB9D2C-8983-4703-AF39-8E9B3A9F87E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609973" y="1905576"/>
              <a:ext cx="1770380" cy="3332480"/>
            </a:xfrm>
            <a:prstGeom prst="rect">
              <a:avLst/>
            </a:prstGeom>
          </p:spPr>
        </p:pic>
        <p:pic>
          <p:nvPicPr>
            <p:cNvPr id="4" name="图片 5">
              <a:extLst>
                <a:ext uri="{FF2B5EF4-FFF2-40B4-BE49-F238E27FC236}">
                  <a16:creationId xmlns:a16="http://schemas.microsoft.com/office/drawing/2014/main" id="{A96827AE-798A-48EC-8CC2-7E4C9D42F2B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380353" y="1905576"/>
              <a:ext cx="1771015" cy="333311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C8516F7-A7A2-4971-9A4C-CB8233D201CA}"/>
              </a:ext>
            </a:extLst>
          </p:cNvPr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问题识别</a:t>
            </a: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A026C2D1-5D79-495B-8063-61149EFD93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64087" y="3076575"/>
            <a:ext cx="5675170" cy="31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问题识别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6544" y="2338613"/>
            <a:ext cx="10718911" cy="1446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32000"/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综上分析，可以看出印萌在打印业务方面的功能覆盖面广，几乎能够满足上述用户的需求</a:t>
            </a:r>
            <a:r>
              <a:rPr lang="zh-CN" altLang="en-US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但是仍有部分需求</a:t>
            </a:r>
            <a:r>
              <a:rPr lang="zh-CN" sz="2000" b="1" dirty="0">
                <a:latin typeface="等线" panose="02010600030101010101" pitchFamily="2" charset="-122"/>
                <a:ea typeface="宋体" panose="02010600030101010101" pitchFamily="2" charset="-122"/>
              </a:rPr>
              <a:t>没有满足</a:t>
            </a:r>
            <a:r>
              <a:rPr lang="zh-CN" altLang="en-US" sz="2000" dirty="0">
                <a:latin typeface="等线" panose="02010600030101010101" pitchFamily="2" charset="-122"/>
                <a:ea typeface="宋体" panose="02010600030101010101" pitchFamily="2" charset="-122"/>
              </a:rPr>
              <a:t>：</a:t>
            </a:r>
            <a:endParaRPr lang="zh-CN" sz="2000" dirty="0">
              <a:latin typeface="等线" panose="02010600030101010101" pitchFamily="2" charset="-122"/>
              <a:ea typeface="宋体" panose="02010600030101010101" pitchFamily="2" charset="-122"/>
            </a:endParaRPr>
          </a:p>
          <a:p>
            <a:pPr indent="266700"/>
            <a:r>
              <a:rPr lang="en-US" altLang="zh-CN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范围限制在打印店内，</a:t>
            </a:r>
            <a:r>
              <a:rPr lang="zh-CN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没有对外配送服务</a:t>
            </a:r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，客户必须到店取货 </a:t>
            </a:r>
          </a:p>
          <a:p>
            <a:pPr indent="266700"/>
            <a:r>
              <a:rPr lang="en-US" sz="2000" b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客户端基于</a:t>
            </a:r>
            <a:r>
              <a:rPr lang="zh-CN" sz="2400" b="1" dirty="0">
                <a:solidFill>
                  <a:schemeClr val="accent1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微信小程序</a:t>
            </a:r>
            <a:r>
              <a:rPr lang="zh-CN" sz="2000" b="0" dirty="0">
                <a:latin typeface="等线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sz="2000" b="0" dirty="0">
                <a:solidFill>
                  <a:srgbClr val="0F0F0F"/>
                </a:solidFill>
                <a:ea typeface="宋体" panose="02010600030101010101" pitchFamily="2" charset="-122"/>
              </a:rPr>
              <a:t>限制了应用的可见性和用户获取渠道</a:t>
            </a:r>
            <a:r>
              <a:rPr lang="zh-CN" sz="2000" b="0" dirty="0">
                <a:solidFill>
                  <a:srgbClr val="0F0F0F"/>
                </a:solidFill>
                <a:latin typeface="Segoe UI" panose="020B0502040204020203" charset="0"/>
                <a:ea typeface="宋体" panose="02010600030101010101" pitchFamily="2" charset="-122"/>
              </a:rPr>
              <a:t>。</a:t>
            </a:r>
            <a:endParaRPr lang="zh-CN" altLang="en-US" sz="2000" b="0" dirty="0">
              <a:solidFill>
                <a:srgbClr val="0F0F0F"/>
              </a:solidFill>
              <a:latin typeface="Segoe UI" panose="020B0502040204020203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商业模式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77BE55-D7AF-4D7A-BFFD-390C8ECE6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58" y="2321444"/>
            <a:ext cx="514625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通过对当前打印店的分析，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可以绘制出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如右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所示的打印店案例分析图。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当前打印店存在一些问题，诸如过时的管理方式、劣势的地理位置、竞争激烈等。为了解决这些问题，本小组从管理、组织、技术三方面来出发，提出多种解决方案。进而形成了一套完善的管理信息系统，包含订单管理系统、设备检测系统、收支监测系统，在这个竞争激烈的行业里，本小组使用信息系统来提升客户体验和店铺管理效率。</a:t>
            </a:r>
            <a:endParaRPr kumimoji="0" lang="zh-CN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519C85-285D-4314-ACC6-4BE0BB12C4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42" y="1062951"/>
            <a:ext cx="6863558" cy="5065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11910" y="447675"/>
            <a:ext cx="354647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pPr algn="ctr"/>
            <a:r>
              <a:rPr lang="zh-CN" altLang="en-US" b="1" dirty="0">
                <a:sym typeface="+mn-lt"/>
              </a:rPr>
              <a:t>商业画布</a:t>
            </a:r>
          </a:p>
        </p:txBody>
      </p:sp>
      <p:pic>
        <p:nvPicPr>
          <p:cNvPr id="131" name="图片 130" descr="表格&#10;&#10;低可信度描述已自动生成">
            <a:extLst>
              <a:ext uri="{FF2B5EF4-FFF2-40B4-BE49-F238E27FC236}">
                <a16:creationId xmlns:a16="http://schemas.microsoft.com/office/drawing/2014/main" id="{47B2038B-07F3-79C4-00F3-6B6AEDAD44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72" y="982033"/>
            <a:ext cx="7018299" cy="5428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ZkNzQ4ZWFiZmQ4NTRhOWRkZTk3YTMwMjlmMmZhY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39_1_1"/>
  <p:tag name="KSO_WM_UNIT_ID" val="diagram19882022_5*l_h_a*139_1_1"/>
  <p:tag name="KSO_WM_TEMPLATE_INDEX" val="19882022"/>
  <p:tag name="KSO_WM_TAG_VERSION" val="2.0"/>
  <p:tag name="KSO_WM_DIAGRAM_GROUP_CODE" val="l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856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BEAUTIFY_FLAG" val="#wm#"/>
  <p:tag name="KSO_WM_TEMPLATE_CATEGORY" val="diagram"/>
  <p:tag name="KSO_WM_TEMPLATE_INDEX" val="20208561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5&quot;,&quot;maxSize&quot;:{&quot;size1&quot;:42.09973720974393},&quot;minSize&quot;:{&quot;size1&quot;:35.59973720974393},&quot;normalSize&quot;:{&quot;size1&quot;:36.2664038764106},&quot;subLayout&quot;:[{&quot;id&quot;:&quot;2021-04-01T15:01:35&quot;,&quot;margin&quot;:{&quot;bottom&quot;:0.3970000147819519,&quot;left&quot;:2.9629998207092285,&quot;right&quot;:2.9629998207092285,&quot;top&quot;:3.809999942779541},&quot;type&quot;:0},{&quot;id&quot;:&quot;2021-04-01T15:01:35&quot;,&quot;margin&quot;:{&quot;bottom&quot;:3.809999942779541,&quot;left&quot;:2.9629998207092285,&quot;right&quot;:2.9629998207092285,&quot;top&quot;:0.0260000061243772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true,&quot;fill_id&quot;:&quot;8befcf4fdc35420cac61d2bee83d2954&quot;,&quot;fill_align&quot;:&quot;cm&quot;,&quot;chip_types&quot;:[&quot;header&quot;]},{&quot;text_align&quot;:&quot;lm&quot;,&quot;text_direction&quot;:&quot;horizontal&quot;,&quot;support_features&quot;:[&quot;collage&quot;,&quot;carousel&quot;],&quot;support_big_font&quot;:true,&quot;fill_id&quot;:&quot;0277a33398ca42b4aa707deb25582ead&quot;,&quot;fill_align&quot;:&quot;cm&quot;,&quot;chip_types&quot;:[&quot;diagram&quot;,&quot;pictext&quot;,&quot;text&quot;,&quot;picture&quot;,&quot;chart&quot;,&quot;table&quot;,&quot;video&quot;]}],[{&quot;text_align&quot;:&quot;lm&quot;,&quot;text_direction&quot;:&quot;horizontal&quot;,&quot;support_big_font&quot;:true,&quot;fill_id&quot;:&quot;8befcf4fdc35420cac61d2bee83d2954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0277a33398ca42b4aa707deb25582ead&quot;,&quot;fill_align&quot;:&quot;cm&quot;,&quot;chip_types&quot;:[&quot;diagram&quot;,&quot;pictext&quot;,&quot;text&quot;,&quot;picture&quot;,&quot;chart&quot;,&quot;table&quot;,&quot;video&quot;]}]]"/>
  <p:tag name="KSO_WM_CHIP_XID" val="5ef2c8d5a491bb0086638fc8"/>
  <p:tag name="KSO_WM_CHIP_DECFILLPROP" val="[]"/>
  <p:tag name="KSO_WM_CHIP_GROUPID" val="5ef2c8d5a491bb0086638fc7"/>
  <p:tag name="KSO_WM_SLIDE_BK_DARK_LIGHT" val="2"/>
  <p:tag name="KSO_WM_SLIDE_BACKGROUND_TYPE" val="general"/>
  <p:tag name="KSO_WM_SLIDE_SUPPORT_FEATURE_TYPE" val="3"/>
  <p:tag name="KSO_WM_TEMPLATE_ASSEMBLE_XID" val="60656e7b4054ed1e2fb7f9b8"/>
  <p:tag name="KSO_WM_TEMPLATE_ASSEMBLE_GROUPID" val="60656e7b4054ed1e2fb7f9b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75_1*l_h_i*1_1_1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SHADOW_SCHEMECOLOR_INDEX_BRIGHTNESS" val="0"/>
  <p:tag name="KSO_WM_UNIT_SHADOW_SCHEMECOLOR_INDEX" val="9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8775_1*l_h_i*1_1_3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75_1*l_h_f*1_1_1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75_1*l_h_i*1_1_2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SHADOW_SCHEMECOLOR_INDEX_BRIGHTNESS" val="-0.25"/>
  <p:tag name="KSO_WM_UNIT_SHADOW_SCHEMECOLOR_INDEX" val="9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75_1*l_h_i*1_2_1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8775_1*l_h_i*1_2_3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75_1*l_h_f*1_2_1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28775_1*l_h_i*1_2_2"/>
  <p:tag name="KSO_WM_TEMPLATE_CATEGORY" val="diagram"/>
  <p:tag name="KSO_WM_TEMPLATE_INDEX" val="2022877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SHADOW_SCHEMECOLOR_INDEX_BRIGHTNESS" val="0"/>
  <p:tag name="KSO_WM_UNIT_SHADOW_SCHEMECOLOR_INDEX" val="7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757"/>
  <p:tag name="KSO_WM_SLIDE_LAYOUT" val="a_d"/>
  <p:tag name="KSO_WM_SLIDE_LAYOUT_CNT" val="1_1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cf646b86bf8da9b6740180"/>
  <p:tag name="KSO_WM_CHIP_DECFILLPROP" val="[]"/>
  <p:tag name="KSO_WM_CHIP_GROUPID" val="5ecf646b86bf8da9b674017f"/>
  <p:tag name="KSO_WM_SLIDE_BK_DARK_LIGHT" val="2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  <p:tag name="KSO_WM_SLIDE_LAYOUT_INFO" val="{&quot;direction&quot;:1,&quot;id&quot;:&quot;2021-04-01T15:55:27&quot;,&quot;maxSize&quot;:{&quot;size1&quot;:32.49962281930493},&quot;minSize&quot;:{&quot;size1&quot;:32.49962281930493},&quot;normalSize&quot;:{&quot;size1&quot;:32.4996228193049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5,&quot;left&quot;:1.6929999589920044,&quot;right&quot;:1.6929999589920044,&quot;top&quot;:3.38700008392334},&quot;type&quot;:0},{&quot;id&quot;:&quot;2021-04-01T15:55:27&quot;,&quot;margin&quot;:{&quot;bottom&quot;:1.6929999589920044,&quot;left&quot;:1.6929999589920044,&quot;right&quot;:1.6929999589920044,&quot;top&quot;:1.6929999589920044},&quot;type&quot;:0}],&quot;type&quot;:0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77_3*l_h_i*1_1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28777_3*l_h_i*1_1_2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77_3*l_h_f*1_1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77_3*l_h_i*1_2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77_3*l_h_f*1_2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77_3*l_h_i*1_3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77_3*l_h_f*1_3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28777_3*l_h_i*1_2_2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SHADOW_SCHEMECOLOR_INDEX_BRIGHTNESS" val="0"/>
  <p:tag name="KSO_WM_UNIT_SHADOW_SCHEMECOLOR_INDEX" val="9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28777_3*l_h_i*1_3_2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  <p:tag name="KSO_WM_UNIT_SHADOW_SCHEMECOLOR_INDEX_BRIGHTNESS" val="0"/>
  <p:tag name="KSO_WM_UNIT_SHADOW_SCHEMECOLOR_INDEX" val="9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777_3*l_h_i*1_4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28777_3*l_h_i*1_4_2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777_3*l_h_f*1_4_1"/>
  <p:tag name="KSO_WM_TEMPLATE_CATEGORY" val="diagram"/>
  <p:tag name="KSO_WM_TEMPLATE_INDEX" val="20228777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757"/>
  <p:tag name="KSO_WM_SLIDE_LAYOUT" val="a_d"/>
  <p:tag name="KSO_WM_SLIDE_LAYOUT_CNT" val="1_1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cf646b86bf8da9b6740180"/>
  <p:tag name="KSO_WM_CHIP_DECFILLPROP" val="[]"/>
  <p:tag name="KSO_WM_CHIP_GROUPID" val="5ecf646b86bf8da9b674017f"/>
  <p:tag name="KSO_WM_SLIDE_BK_DARK_LIGHT" val="2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  <p:tag name="KSO_WM_SLIDE_LAYOUT_INFO" val="{&quot;direction&quot;:1,&quot;id&quot;:&quot;2021-04-01T15:55:27&quot;,&quot;maxSize&quot;:{&quot;size1&quot;:32.49962281930493},&quot;minSize&quot;:{&quot;size1&quot;:32.49962281930493},&quot;normalSize&quot;:{&quot;size1&quot;:32.4996228193049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5,&quot;left&quot;:1.6929999589920044,&quot;right&quot;:1.6929999589920044,&quot;top&quot;:3.38700008392334},&quot;type&quot;:0},{&quot;id&quot;:&quot;2021-04-01T15:55:27&quot;,&quot;margin&quot;:{&quot;bottom&quot;:1.6929999589920044,&quot;left&quot;:1.6929999589920044,&quot;right&quot;:1.6929999589920044,&quot;top&quot;:1.6929999589920044},&quot;type&quot;:0}],&quot;type&quot;:0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757"/>
  <p:tag name="KSO_WM_SLIDE_LAYOUT" val="a_d"/>
  <p:tag name="KSO_WM_SLIDE_LAYOUT_CNT" val="1_1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cf646b86bf8da9b6740180"/>
  <p:tag name="KSO_WM_CHIP_DECFILLPROP" val="[]"/>
  <p:tag name="KSO_WM_CHIP_GROUPID" val="5ecf646b86bf8da9b674017f"/>
  <p:tag name="KSO_WM_SLIDE_BK_DARK_LIGHT" val="2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  <p:tag name="KSO_WM_SLIDE_LAYOUT_INFO" val="{&quot;direction&quot;:1,&quot;id&quot;:&quot;2021-04-01T15:55:27&quot;,&quot;maxSize&quot;:{&quot;size1&quot;:32.49962281930493},&quot;minSize&quot;:{&quot;size1&quot;:32.49962281930493},&quot;normalSize&quot;:{&quot;size1&quot;:32.4996228193049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5,&quot;left&quot;:1.6929999589920044,&quot;right&quot;:1.6929999589920044,&quot;top&quot;:3.38700008392334},&quot;type&quot;:0},{&quot;id&quot;:&quot;2021-04-01T15:55:27&quot;,&quot;margin&quot;:{&quot;bottom&quot;:1.6929999589920044,&quot;left&quot;:1.6929999589920044,&quot;right&quot;:1.6929999589920044,&quot;top&quot;:1.6929999589920044},&quot;type&quot;:0}],&quot;type&quot;:0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757"/>
  <p:tag name="KSO_WM_SLIDE_LAYOUT" val="a_d"/>
  <p:tag name="KSO_WM_SLIDE_LAYOUT_CNT" val="1_1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CHIP_XID" val="5ecf646b86bf8da9b6740180"/>
  <p:tag name="KSO_WM_CHIP_DECFILLPROP" val="[]"/>
  <p:tag name="KSO_WM_CHIP_GROUPID" val="5ecf646b86bf8da9b674017f"/>
  <p:tag name="KSO_WM_SLIDE_BK_DARK_LIGHT" val="2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  <p:tag name="KSO_WM_SLIDE_LAYOUT_INFO" val="{&quot;direction&quot;:1,&quot;id&quot;:&quot;2021-04-01T15:55:27&quot;,&quot;maxSize&quot;:{&quot;size1&quot;:32.49962281930493},&quot;minSize&quot;:{&quot;size1&quot;:32.49962281930493},&quot;normalSize&quot;:{&quot;size1&quot;:32.4996228193049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5,&quot;left&quot;:1.6929999589920044,&quot;right&quot;:1.6929999589920044,&quot;top&quot;:3.38700008392334},&quot;type&quot;:0},{&quot;id&quot;:&quot;2021-04-01T15:55:27&quot;,&quot;margin&quot;:{&quot;bottom&quot;:1.6929999589920044,&quot;left&quot;:1.6929999589920044,&quot;right&quot;:1.6929999589920044,&quot;top&quot;:1.6929999589920044},&quot;type&quot;:0}],&quot;type&quot;:0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02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14*473"/>
  <p:tag name="KSO_WM_SLIDE_POSITION" val="19*33"/>
  <p:tag name="KSO_WM_TAG_VERSION" val="1.0"/>
  <p:tag name="KSO_WM_BEAUTIFY_FLAG" val="#wm#"/>
  <p:tag name="KSO_WM_TEMPLATE_CATEGORY" val="diagram"/>
  <p:tag name="KSO_WM_TEMPLATE_INDEX" val="20209028"/>
  <p:tag name="KSO_WM_SLIDE_LAYOUT" val="a_f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f82e8f081cf7470ea5c2568bdc877b2b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82e4272de7e64849bcefb55c71fcddb0&quot;,&quot;fill_align&quot;:&quot;lm&quot;,&quot;chip_types&quot;:[&quot;text&quot;,&quot;picture&quot;]}]]"/>
  <p:tag name="KSO_WM_CHIP_XID" val="5efd9ea781ee359a788b1e00"/>
  <p:tag name="KSO_WM_CHIP_DECFILLPROP" val="[]"/>
  <p:tag name="KSO_WM_CHIP_GROUPID" val="5efd9ea781ee359a788b1dff"/>
  <p:tag name="KSO_WM_SLIDE_BK_DARK_LIGHT" val="2"/>
  <p:tag name="KSO_WM_SLIDE_BACKGROUND_TYPE" val="general"/>
  <p:tag name="KSO_WM_SLIDE_SUPPORT_FEATURE_TYPE" val="0"/>
  <p:tag name="KSO_WM_TEMPLATE_ASSEMBLE_XID" val="60656e884054ed1e2fb7faec"/>
  <p:tag name="KSO_WM_TEMPLATE_ASSEMBLE_GROUPID" val="60656e884054ed1e2fb7faec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4:58&quot;,&quot;maxSize&quot;:{&quot;size1&quot;:38.281403647528755},&quot;minSize&quot;:{&quot;size1&quot;:29.381403647528757},&quot;normalSize&quot;:{&quot;size1&quot;:29.381588832713938},&quot;subLayout&quot;:[{&quot;id&quot;:&quot;2021-04-01T15:04:58&quot;,&quot;margin&quot;:{&quot;bottom&quot;:0,&quot;left&quot;:5.502999782562256,&quot;right&quot;:5.927000999450684,&quot;top&quot;:3.809999942779541},&quot;type&quot;:0},{&quot;id&quot;:&quot;2021-04-01T15:04:58&quot;,&quot;margin&quot;:{&quot;bottom&quot;:3.38700008392334,&quot;left&quot;:5.502999782562256,&quot;right&quot;:5.927000999450684,&quot;top&quot;:1.6929999589920044},&quot;type&quot;:0}],&quot;type&quot;: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2},&quot;minSize&quot;:{&quot;size1&quot;:13.2},&quot;normalSize&quot;:{&quot;size1&quot;:13.2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674724579},&quot;type&quot;:0},{&quot;direction&quot;:1,&quot;id&quot;:&quot;2021-04-01T16:02:01&quot;,&quot;maxSize&quot;:{&quot;size1&quot;:66.199979652445},&quot;minSize&quot;:{&quot;size1&quot;:38.79997965244498},&quot;normalSize&quot;:{&quot;size1&quot;:58.068729652444986},&quot;subLayout&quot;:[{&quot;id&quot;:&quot;2021-04-01T16:02:01&quot;,&quot;margin&quot;:{&quot;bottom&quot;:1.6929999589920044,&quot;left&quot;:1.6929999589920044,&quot;right&quot;:0.02600000612437725,&quot;top&quot;:1.720000147819519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311*1269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5821_1*d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2724b5f8f7d49fd87ad8a10f5f270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0633e9b5804ede9614deac90e3a02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c04054ed1e2fb80fac"/>
  <p:tag name="KSO_WM_TEMPLATE_ASSEMBLE_GROUPID" val="60656fc04054ed1e2fb80fa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100"/>
  <p:tag name="KSO_WM_SLIDE_ID" val="diagram202171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2"/>
  <p:tag name="KSO_WM_SLIDE_LAYOUT_INFO" val="{&quot;direction&quot;:1,&quot;id&quot;:&quot;2021-04-01T16:16:35&quot;,&quot;maxSize&quot;:{&quot;size1&quot;:62.5},&quot;minSize&quot;:{&quot;size1&quot;:37.4},&quot;normalSize&quot;:{&quot;size1&quot;:40.8375},&quot;subLayout&quot;:[{&quot;id&quot;:&quot;2021-04-01T16:16:35&quot;,&quot;maxSize&quot;:{&quot;size1&quot;:37.8},&quot;minSize&quot;:{&quot;size1&quot;:22.2},&quot;normalSize&quot;:{&quot;size1&quot;:27.533333333333335},&quot;subLayout&quot;:[{&quot;id&quot;:&quot;2021-04-01T16:16:35&quot;,&quot;margin&quot;:{&quot;bottom&quot;:0.847000002861023,&quot;left&quot;:2.117000102996826,&quot;right&quot;:1.6670000553131104,&quot;top&quot;:1.6929999589920044},&quot;type&quot;:0},{&quot;id&quot;:&quot;2021-04-01T16:16:35&quot;,&quot;maxSize&quot;:{&quot;size1&quot;:60},&quot;minSize&quot;:{&quot;size1&quot;:28.6},&quot;normalSize&quot;:{&quot;size1&quot;:59.99998339769169},&quot;subLayout&quot;:[{&quot;id&quot;:&quot;2021-04-01T16:16:35&quot;,&quot;margin&quot;:{&quot;bottom&quot;:0.02600000612437725,&quot;left&quot;:2.117000102996826,&quot;right&quot;:1.6670000553131104,&quot;top&quot;:0.847000002861023},&quot;type&quot;:0},{&quot;id&quot;:&quot;2021-04-01T16:16:35&quot;,&quot;margin&quot;:{&quot;bottom&quot;:1.6929999589920044,&quot;left&quot;:2.117000102996826,&quot;right&quot;:1.6670000553131104,&quot;top&quot;:0.8199999928474426},&quot;type&quot;:0}],&quot;type&quot;:0}],&quot;type&quot;:0},{&quot;id&quot;:&quot;2021-04-01T16:16:35&quot;,&quot;margin&quot;:{&quot;bottom&quot;:0,&quot;left&quot;:0.02600000612437725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431998712faa657abb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ab6211542c99468b846ea752d41c401e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b73485738d3d475cabe723c102a452b8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65f5ca4e61684887bce9058c18d2c397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5ce5454615eb44a5a3bb694ff373fcda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431998712faa657abb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14054ed1e2fb814ee"/>
  <p:tag name="KSO_WM_TEMPLATE_ASSEMBLE_GROUPID" val="606570614054ed1e2fb814e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7100"/>
  <p:tag name="KSO_WM_SLIDE_ID" val="diagram20217100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2"/>
  <p:tag name="KSO_WM_SLIDE_LAYOUT_INFO" val="{&quot;direction&quot;:1,&quot;id&quot;:&quot;2021-04-01T16:16:35&quot;,&quot;maxSize&quot;:{&quot;size1&quot;:62.5},&quot;minSize&quot;:{&quot;size1&quot;:37.4},&quot;normalSize&quot;:{&quot;size1&quot;:40.8375},&quot;subLayout&quot;:[{&quot;id&quot;:&quot;2021-04-01T16:16:35&quot;,&quot;maxSize&quot;:{&quot;size1&quot;:37.8},&quot;minSize&quot;:{&quot;size1&quot;:22.2},&quot;normalSize&quot;:{&quot;size1&quot;:27.533333333333335},&quot;subLayout&quot;:[{&quot;id&quot;:&quot;2021-04-01T16:16:35&quot;,&quot;margin&quot;:{&quot;bottom&quot;:0.847000002861023,&quot;left&quot;:2.117000102996826,&quot;right&quot;:1.6670000553131104,&quot;top&quot;:1.6929999589920044},&quot;type&quot;:0},{&quot;id&quot;:&quot;2021-04-01T16:16:35&quot;,&quot;maxSize&quot;:{&quot;size1&quot;:60},&quot;minSize&quot;:{&quot;size1&quot;:28.6},&quot;normalSize&quot;:{&quot;size1&quot;:59.99998339769169},&quot;subLayout&quot;:[{&quot;id&quot;:&quot;2021-04-01T16:16:35&quot;,&quot;margin&quot;:{&quot;bottom&quot;:0.02600000612437725,&quot;left&quot;:2.117000102996826,&quot;right&quot;:1.6670000553131104,&quot;top&quot;:0.847000002861023},&quot;type&quot;:0},{&quot;id&quot;:&quot;2021-04-01T16:16:35&quot;,&quot;margin&quot;:{&quot;bottom&quot;:1.6929999589920044,&quot;left&quot;:2.117000102996826,&quot;right&quot;:1.6670000553131104,&quot;top&quot;:0.8199999928474426},&quot;type&quot;:0}],&quot;type&quot;:0}],&quot;type&quot;:0},{&quot;id&quot;:&quot;2021-04-01T16:16:35&quot;,&quot;margin&quot;:{&quot;bottom&quot;:0,&quot;left&quot;:0.02600000612437725,&quot;right&quot;:0,&quot;top&quot;:0},&quot;type&quot;:0}],&quot;type&quot;:0}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df431998712faa657abb6"/>
  <p:tag name="KSO_WM_CHIP_FILLPROP" val="[[{&quot;text_align&quot;:&quot;cm&quot;,&quot;text_direction&quot;:&quot;horizontal&quot;,&quot;support_features&quot;:[&quot;creativepic&quot;],&quot;support_big_font&quot;:false,&quot;picture_toward&quot;:1,&quot;picture_dockside&quot;:[&quot;cb&quot;,&quot;rm&quot;,&quot;ct&quot;],&quot;fill_id&quot;:&quot;ab6211542c99468b846ea752d41c401e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b73485738d3d475cabe723c102a452b8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65f5ca4e61684887bce9058c18d2c397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5ce5454615eb44a5a3bb694ff373fcda&quot;,&quot;fill_align&quot;:&quot;lt&quot;,&quot;chip_types&quot;:[&quot;text&quot;]}]]"/>
  <p:tag name="KSO_WM_CHIP_DECFILLPROP" val="[]"/>
  <p:tag name="KSO_WM_SLIDE_TYPE" val="text"/>
  <p:tag name="KSO_WM_SLIDE_SIZE" val="960*540"/>
  <p:tag name="KSO_WM_SLIDE_POSITION" val="0*0"/>
  <p:tag name="KSO_WM_CHIP_GROUPID" val="5fadf431998712faa657abb5"/>
  <p:tag name="KSO_WM_SLIDE_BK_DARK_LIGHT" val="2"/>
  <p:tag name="KSO_WM_SLIDE_BACKGROUND_TYPE" val="general"/>
  <p:tag name="KSO_WM_SLIDE_SUPPORT_FEATURE_TYPE" val="8"/>
  <p:tag name="KSO_WM_SLIDE_SUBTYPE" val="picTxt"/>
  <p:tag name="KSO_WM_TEMPLATE_ASSEMBLE_XID" val="606570614054ed1e2fb814ee"/>
  <p:tag name="KSO_WM_TEMPLATE_ASSEMBLE_GROUPID" val="606570614054ed1e2fb814e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i"/>
  <p:tag name="KSO_WM_UNIT_INDEX" val="1_1_3"/>
  <p:tag name="KSO_WM_UNIT_ID" val="diagram20216617_1*ζ_h_i*1_1_3"/>
  <p:tag name="KSO_WM_TEMPLATE_CATEGORY" val="diagram"/>
  <p:tag name="KSO_WM_TEMPLATE_INDEX" val="20216617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VALUE" val="1054*105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2"/>
  <p:tag name="KSO_WM_UNIT_ID" val="diagram20216617_1*ζ_h_d*1_1_2"/>
  <p:tag name="KSO_WM_TEMPLATE_CATEGORY" val="diagram"/>
  <p:tag name="KSO_WM_TEMPLATE_INDEX" val="20216617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ICTURE_TOWARD" val="1"/>
  <p:tag name="KSO_WM_UNIT_PICTURE_DOCKSIDE" val="cb,rm,ct"/>
  <p:tag name="KSO_WM_UNIT_VALUE" val="1054*105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6617_1*ζ_h_d*1_1_1"/>
  <p:tag name="KSO_WM_TEMPLATE_CATEGORY" val="diagram"/>
  <p:tag name="KSO_WM_TEMPLATE_INDEX" val="20216617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94_1_2"/>
  <p:tag name="KSO_WM_UNIT_ID" val="diagram19882022_5*l_h_i*194_1_2"/>
  <p:tag name="KSO_WM_TEMPLATE_INDEX" val="19882022"/>
  <p:tag name="KSO_WM_TAG_VERSION" val="2.0"/>
  <p:tag name="KSO_WM_DIAGRAM_GROUP_CODE" val="l1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9296_1"/>
  <p:tag name="KSO_WM_SLIDE_TYPE" val="text"/>
  <p:tag name="KSO_WM_SLIDE_SUBTYPE" val="picTxt"/>
  <p:tag name="KSO_WM_SLIDE_ITEM_CNT" val="0"/>
  <p:tag name="KSO_WM_SLIDE_INDEX" val="1"/>
  <p:tag name="KSO_WM_SLIDE_SIZE" val="858*348"/>
  <p:tag name="KSO_WM_SLIDE_POSITION" val="46*96"/>
  <p:tag name="KSO_WM_TAG_VERSION" val="1.0"/>
  <p:tag name="KSO_WM_BEAUTIFY_FLAG" val="#wm#"/>
  <p:tag name="KSO_WM_TEMPLATE_CATEGORY" val="diagram"/>
  <p:tag name="KSO_WM_TEMPLATE_INDEX" val="20209296"/>
  <p:tag name="KSO_WM_SLIDE_LAYOUT" val="a_d_f"/>
  <p:tag name="KSO_WM_SLIDE_LAYOUT_CNT" val="1_1_1"/>
  <p:tag name="KSO_WM_SLIDE_CONSTRAINT" val="%7b%22slideConstraint%22%3a%7b%22seriesAreas%22%3a%5b%5d%2c%22singleAreas%22%3a%5b%7b%22shapes%22%3a%5b22%5d%2c%22serialConstraintIndex%22%3a-1%2c%22areatextmark%22%3a0%2c%22pictureprocessmark%22%3a0%7d%5d%7d%7d"/>
  <p:tag name="KSO_WM_SLIDE_COLORSCHEME_VERSION" val="3.2"/>
  <p:tag name="KSO_WM_SLIDE_LAYOUT_INFO" val="{&quot;direction&quot;:1,&quot;id&quot;:&quot;2021-04-01T15:05:58&quot;,&quot;maxSize&quot;:{&quot;size1&quot;:53.8},&quot;minSize&quot;:{&quot;size1&quot;:41.2},&quot;normalSize&quot;:{&quot;size1&quot;:41.2},&quot;subLayout&quot;:[{&quot;id&quot;:&quot;2021-04-01T15:05:58&quot;,&quot;margin&quot;:{&quot;bottom&quot;:1.6929999589920044,&quot;left&quot;:2.5399999618530273,&quot;right&quot;:0,&quot;top&quot;:1.6929999589920044},&quot;type&quot;:0},{&quot;id&quot;:&quot;2021-04-01T15:05:58&quot;,&quot;maxSize&quot;:{&quot;size1&quot;:28.899917060006366},&quot;minSize&quot;:{&quot;size1&quot;:28.899917060006366},&quot;normalSize&quot;:{&quot;size1&quot;:28.899917060006366},&quot;subLayout&quot;:[{&quot;id&quot;:&quot;2021-04-01T15:05:58&quot;,&quot;margin&quot;:{&quot;bottom&quot;:0,&quot;left&quot;:1.6929999589920044,&quot;right&quot;:5.502999782562256,&quot;top&quot;:3.38700008392334},&quot;type&quot;:0},{&quot;id&quot;:&quot;2021-04-01T15:05:58&quot;,&quot;margin&quot;:{&quot;bottom&quot;:5.079999923706055,&quot;left&quot;:1.6929999589920044,&quot;right&quot;:2.9629998207092285,&quot;top&quot;:0.847000002861023},&quot;type&quot;:0}],&quot;type&quot;:0}],&quot;type&quot;:0}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2d04b46c3ab441b48271a83c8e69caae&quot;,&quot;fill_align&quot;:&quot;cm&quot;,&quot;text_align&quot;:&quot;cm&quot;,&quot;text_direction&quot;:&quot;horizontal&quot;,&quot;chip_types&quot;:[&quot;picture&quot;,&quot;video&quot;],&quot;support_features&quot;:[&quot;collage&quot;]},{&quot;fill_id&quot;:&quot;45607e28bd0c4f5ea12215c68198e939&quot;,&quot;fill_align&quot;:&quot;lb&quot;,&quot;text_align&quot;:&quot;lb&quot;,&quot;text_direction&quot;:&quot;horizontal&quot;,&quot;chip_types&quot;:[&quot;header&quot;]},{&quot;fill_id&quot;:&quot;95ff5963f4ac46dc9fae8f82224f4e32&quot;,&quot;fill_align&quot;:&quot;lt&quot;,&quot;text_align&quot;:&quot;lt&quot;,&quot;text_direction&quot;:&quot;horizontal&quot;,&quot;chip_types&quot;:[&quot;text&quot;,&quot;picture&quot;],&quot;support_features&quot;:[&quot;collage&quot;]}]]"/>
  <p:tag name="KSO_WM_TEMPLATE_SUBCATEGORY" val="21"/>
  <p:tag name="KSO_WM_TEMPLATE_MASTER_TYPE" val="0"/>
  <p:tag name="KSO_WM_TEMPLATE_COLOR_TYPE" val="1"/>
  <p:tag name="KSO_WM_CHIP_XID" val="5f0e6c958050c250ba65b1cb"/>
  <p:tag name="KSO_WM_CHIP_GROUPID" val="5f0e6c958050c250ba65b1ca"/>
  <p:tag name="KSO_WM_SLIDE_BK_DARK_LIGHT" val="2"/>
  <p:tag name="KSO_WM_SLIDE_BACKGROUND_TYPE" val="general"/>
  <p:tag name="KSO_WM_SLIDE_SUPPORT_FEATURE_TYPE" val="1"/>
  <p:tag name="KSO_WM_TEMPLATE_ASSEMBLE_XID" val="60656e8d4054ed1e2fb7fb48"/>
  <p:tag name="KSO_WM_TEMPLATE_ASSEMBLE_GROUPID" val="60656e8d4054ed1e2fb7fb4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7100_1*f*2"/>
  <p:tag name="KSO_WM_TEMPLATE_CATEGORY" val="diagram"/>
  <p:tag name="KSO_WM_TEMPLATE_INDEX" val="2021710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b13b5d8648ac480aac75e1828067125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a7e32099992a4b77adec87e8457217bb"/>
  <p:tag name="KSO_WM_UNIT_TEXT_FILL_FORE_SCHEMECOLOR_INDEX_BRIGHTNESS" val="0.25"/>
  <p:tag name="KSO_WM_UNIT_TEXT_FILL_FORE_SCHEMECOLOR_INDEX" val="13"/>
  <p:tag name="KSO_WM_UNIT_TEXT_FILL_TYPE" val="1"/>
  <p:tag name="KSO_WM_TEMPLATE_ASSEMBLE_XID" val="606570614054ed1e2fb814ee"/>
  <p:tag name="KSO_WM_TEMPLATE_ASSEMBLE_GROUPID" val="606570614054ed1e2fb814e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194_1_1"/>
  <p:tag name="KSO_WM_UNIT_ID" val="diagram19882022_5*l_h_a*194_1_1"/>
  <p:tag name="KSO_WM_TEMPLATE_INDEX" val="19882022"/>
  <p:tag name="KSO_WM_TAG_VERSION" val="2.0"/>
  <p:tag name="KSO_WM_DIAGRAM_GROUP_CODE" val="l1-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301_1_2"/>
  <p:tag name="KSO_WM_UNIT_ID" val="diagram19882022_5*l_h_i*301_1_2"/>
  <p:tag name="KSO_WM_TEMPLATE_INDEX" val="19882022"/>
  <p:tag name="KSO_WM_TAG_VERSION" val="2.0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a"/>
  <p:tag name="KSO_WM_UNIT_INDEX" val="301_1_1"/>
  <p:tag name="KSO_WM_UNIT_ID" val="diagram19882022_5*l_h_a*301_1_1"/>
  <p:tag name="KSO_WM_TEMPLATE_INDEX" val="19882022"/>
  <p:tag name="KSO_WM_TAG_VERSION" val="2.0"/>
  <p:tag name="KSO_WM_DIAGRAM_GROUP_CODE" val="l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l_h_i"/>
  <p:tag name="KSO_WM_UNIT_INDEX" val="139_1_2"/>
  <p:tag name="KSO_WM_UNIT_ID" val="diagram19882022_5*l_h_i*139_1_2"/>
  <p:tag name="KSO_WM_TEMPLATE_INDEX" val="19882022"/>
  <p:tag name="KSO_WM_TAG_VERSION" val="2.0"/>
  <p:tag name="KSO_WM_DIAGRAM_GROUP_CODE" val="l1-1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1849</Words>
  <Application>Microsoft Office PowerPoint</Application>
  <PresentationFormat>宽屏</PresentationFormat>
  <Paragraphs>115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等线</vt:lpstr>
      <vt:lpstr>等线 Light</vt:lpstr>
      <vt:lpstr>仿宋</vt:lpstr>
      <vt:lpstr>华文中宋</vt:lpstr>
      <vt:lpstr>楷体</vt:lpstr>
      <vt:lpstr>思源黑体 CN Regular</vt:lpstr>
      <vt:lpstr>思源宋体 CN Heavy</vt:lpstr>
      <vt:lpstr>宋体</vt:lpstr>
      <vt:lpstr>微软雅黑</vt:lpstr>
      <vt:lpstr>微软雅黑 Light</vt:lpstr>
      <vt:lpstr>Arial</vt:lpstr>
      <vt:lpstr>Calibri</vt:lpstr>
      <vt:lpstr>Gill Sans MT</vt:lpstr>
      <vt:lpstr>Segoe UI</vt:lpstr>
      <vt:lpstr>Times New Roman</vt:lpstr>
      <vt:lpstr>画廊</vt:lpstr>
      <vt:lpstr>基于智慧信息的高校自助打印管理系统项目报告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量子网络中隐形传态和量子态制备的模型研究</dc:title>
  <dc:creator>瀚宸 张</dc:creator>
  <cp:lastModifiedBy>翔 顾</cp:lastModifiedBy>
  <cp:revision>129</cp:revision>
  <dcterms:created xsi:type="dcterms:W3CDTF">2023-10-21T02:07:00Z</dcterms:created>
  <dcterms:modified xsi:type="dcterms:W3CDTF">2023-12-01T14:21:12Z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471BBCCC7DD04E248C1871D69893D4F0_12</vt:lpwstr>
  </property>
  <property fmtid="{D5CDD505-2E9C-101B-9397-08002B2CF9AE}" pid="3" name="KSOProductBuildVer">
    <vt:lpwstr>2052-12.1.0.15990</vt:lpwstr>
  </property>
</Properties>
</file>